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4313E2-E08E-455B-9930-0FCAA1CAB9A0}" type="datetimeFigureOut">
              <a:rPr lang="en-US" smtClean="0"/>
              <a:t>12/3/2012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BD59F6-6512-4445-917E-B5246D5DE9BC}" type="slidenum">
              <a:rPr lang="en-US" smtClean="0"/>
              <a:t>‹#›</a:t>
            </a:fld>
            <a:endParaRPr lang="en-US"/>
          </a:p>
        </p:txBody>
      </p:sp>
    </p:spTree>
    <p:extLst>
      <p:ext uri="{BB962C8B-B14F-4D97-AF65-F5344CB8AC3E}">
        <p14:creationId xmlns:p14="http://schemas.microsoft.com/office/powerpoint/2010/main" val="3420779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Shape 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9" name="Shape 49"/>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122" name="Shape 12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130" name="Shape 130"/>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138" name="Shape 138"/>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146" name="Shape 14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154" name="Shape 15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162" name="Shape 16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169" name="Shape 169"/>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176" name="Shape 17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Shape 182"/>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183" name="Shape 18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9" name="Shape 189"/>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pPr marL="457200" lvl="0" indent="-419100" rtl="0">
              <a:spcBef>
                <a:spcPts val="1200"/>
              </a:spcBef>
              <a:buClr>
                <a:schemeClr val="accent5"/>
              </a:buClr>
              <a:buSzPct val="277777"/>
              <a:buFont typeface="Arial"/>
              <a:buChar char="•"/>
            </a:pPr>
            <a:r>
              <a:rPr lang="en" sz="1800">
                <a:solidFill>
                  <a:schemeClr val="lt1"/>
                </a:solidFill>
              </a:rPr>
              <a:t>priority list obtained by CIA sholist obtained by CIA showing intentions of stealing specific technological information from various aeronautical companies.</a:t>
            </a:r>
          </a:p>
          <a:p>
            <a:pPr>
              <a:buNone/>
            </a:pPr>
            <a:r>
              <a:rPr lang="en" sz="1800">
                <a:solidFill>
                  <a:schemeClr val="lt1"/>
                </a:solidFill>
              </a:rPr>
              <a:t>wing intentions of stealing specific technological information from various aeronautical companies.priority list obtained by CIA showing intentions of stealing specific technological information from various aeronautical companies.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Shape 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 name="Shape 56"/>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r>
              <a:rPr lang="en-US" dirty="0" smtClean="0"/>
              <a:t>Internet Crime Complaint Center</a:t>
            </a: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Shape 19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5" name="Shape 195"/>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Shape 202"/>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203" name="Shape 20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210" name="Shape 21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217" name="Shape 21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224" name="Shape 22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Shape 230"/>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231" name="Shape 231"/>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Shape 23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7" name="Shape 237"/>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Shape 24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3" name="Shape 243"/>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Shape 251"/>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252" name="Shape 25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8" name="Shape 258"/>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63" name="Shape 6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Shape 26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4" name="Shape 264"/>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Shape 26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0" name="Shape 270"/>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Shape 275"/>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6" name="Shape 276"/>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Shape 282"/>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283" name="Shape 2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Shape 2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8" name="Shape 288"/>
          <p:cNvSpPr txBox="1">
            <a:spLocks noGrp="1"/>
          </p:cNvSpPr>
          <p:nvPr>
            <p:ph type="body" idx="1"/>
          </p:nvPr>
        </p:nvSpPr>
        <p:spPr>
          <a:xfrm>
            <a:off x="685800" y="4343400"/>
            <a:ext cx="5486399" cy="4114800"/>
          </a:xfrm>
          <a:prstGeom prst="rect">
            <a:avLst/>
          </a:prstGeom>
        </p:spPr>
        <p:txBody>
          <a:bodyPr lIns="91425" tIns="91425" rIns="91425" bIns="91425" anchor="t" anchorCtr="0">
            <a:spAutoFit/>
          </a:bodyPr>
          <a:lstStyle/>
          <a:p>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Shape 294"/>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295" name="Shape 295"/>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71" name="Shape 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80" name="Shape 8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89" name="Shape 8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Shape 96"/>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97" name="Shape 9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105" name="Shape 105"/>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
        <p:nvSpPr>
          <p:cNvPr id="113" name="Shape 11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CB0C100A-8EDB-4829-81BC-1BC57D8EC196}" type="datetimeFigureOut">
              <a:rPr lang="en-US" smtClean="0"/>
              <a:t>12/3/2012</a:t>
            </a:fld>
            <a:endParaRPr lang="en-US"/>
          </a:p>
        </p:txBody>
      </p:sp>
      <p:sp>
        <p:nvSpPr>
          <p:cNvPr id="23" name="Slide Number Placeholder 22"/>
          <p:cNvSpPr>
            <a:spLocks noGrp="1"/>
          </p:cNvSpPr>
          <p:nvPr>
            <p:ph type="sldNum" sz="quarter" idx="11"/>
          </p:nvPr>
        </p:nvSpPr>
        <p:spPr/>
        <p:txBody>
          <a:bodyPr/>
          <a:lstStyle/>
          <a:p>
            <a:fld id="{12994CD1-7A98-4141-9D2F-E473E0BA2C3D}"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0C100A-8EDB-4829-81BC-1BC57D8EC196}" type="datetimeFigureOut">
              <a:rPr lang="en-US" smtClean="0"/>
              <a:t>12/3/2012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94CD1-7A98-4141-9D2F-E473E0BA2C3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0C100A-8EDB-4829-81BC-1BC57D8EC196}" type="datetimeFigureOut">
              <a:rPr lang="en-US" smtClean="0"/>
              <a:t>12/3/2012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94CD1-7A98-4141-9D2F-E473E0BA2C3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CB0C100A-8EDB-4829-81BC-1BC57D8EC196}" type="datetimeFigureOut">
              <a:rPr lang="en-US" smtClean="0"/>
              <a:t>12/3/2012</a:t>
            </a:fld>
            <a:endParaRPr lang="en-US"/>
          </a:p>
        </p:txBody>
      </p:sp>
      <p:sp>
        <p:nvSpPr>
          <p:cNvPr id="19" name="Slide Number Placeholder 18"/>
          <p:cNvSpPr>
            <a:spLocks noGrp="1"/>
          </p:cNvSpPr>
          <p:nvPr>
            <p:ph type="sldNum" sz="quarter" idx="15"/>
          </p:nvPr>
        </p:nvSpPr>
        <p:spPr/>
        <p:txBody>
          <a:bodyPr/>
          <a:lstStyle/>
          <a:p>
            <a:fld id="{12994CD1-7A98-4141-9D2F-E473E0BA2C3D}"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CB0C100A-8EDB-4829-81BC-1BC57D8EC196}" type="datetimeFigureOut">
              <a:rPr lang="en-US" smtClean="0"/>
              <a:t>12/3/2012</a:t>
            </a:fld>
            <a:endParaRPr lang="en-US"/>
          </a:p>
        </p:txBody>
      </p:sp>
      <p:sp>
        <p:nvSpPr>
          <p:cNvPr id="20" name="Slide Number Placeholder 19"/>
          <p:cNvSpPr>
            <a:spLocks noGrp="1"/>
          </p:cNvSpPr>
          <p:nvPr>
            <p:ph type="sldNum" sz="quarter" idx="11"/>
          </p:nvPr>
        </p:nvSpPr>
        <p:spPr/>
        <p:txBody>
          <a:bodyPr/>
          <a:lstStyle/>
          <a:p>
            <a:fld id="{12994CD1-7A98-4141-9D2F-E473E0BA2C3D}" type="slidenum">
              <a:rPr lang="en-US" smtClean="0"/>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CB0C100A-8EDB-4829-81BC-1BC57D8EC196}" type="datetimeFigureOut">
              <a:rPr lang="en-US" smtClean="0"/>
              <a:t>12/3/2012</a:t>
            </a:fld>
            <a:endParaRPr lang="en-US"/>
          </a:p>
        </p:txBody>
      </p:sp>
      <p:sp>
        <p:nvSpPr>
          <p:cNvPr id="25" name="Slide Number Placeholder 24"/>
          <p:cNvSpPr>
            <a:spLocks noGrp="1"/>
          </p:cNvSpPr>
          <p:nvPr>
            <p:ph type="sldNum" sz="quarter" idx="16"/>
          </p:nvPr>
        </p:nvSpPr>
        <p:spPr/>
        <p:txBody>
          <a:bodyPr/>
          <a:lstStyle/>
          <a:p>
            <a:fld id="{12994CD1-7A98-4141-9D2F-E473E0BA2C3D}" type="slidenum">
              <a:rPr lang="en-US" smtClean="0"/>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CB0C100A-8EDB-4829-81BC-1BC57D8EC196}" type="datetimeFigureOut">
              <a:rPr lang="en-US" smtClean="0"/>
              <a:t>12/3/2012</a:t>
            </a:fld>
            <a:endParaRPr lang="en-US"/>
          </a:p>
        </p:txBody>
      </p:sp>
      <p:sp>
        <p:nvSpPr>
          <p:cNvPr id="24" name="Slide Number Placeholder 23"/>
          <p:cNvSpPr>
            <a:spLocks noGrp="1"/>
          </p:cNvSpPr>
          <p:nvPr>
            <p:ph type="sldNum" sz="quarter" idx="17"/>
          </p:nvPr>
        </p:nvSpPr>
        <p:spPr/>
        <p:txBody>
          <a:bodyPr/>
          <a:lstStyle/>
          <a:p>
            <a:fld id="{12994CD1-7A98-4141-9D2F-E473E0BA2C3D}" type="slidenum">
              <a:rPr lang="en-US" smtClean="0"/>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CB0C100A-8EDB-4829-81BC-1BC57D8EC196}" type="datetimeFigureOut">
              <a:rPr lang="en-US" smtClean="0"/>
              <a:t>12/3/2012</a:t>
            </a:fld>
            <a:endParaRPr lang="en-US"/>
          </a:p>
        </p:txBody>
      </p:sp>
      <p:sp>
        <p:nvSpPr>
          <p:cNvPr id="14" name="Slide Number Placeholder 13"/>
          <p:cNvSpPr>
            <a:spLocks noGrp="1"/>
          </p:cNvSpPr>
          <p:nvPr>
            <p:ph type="sldNum" sz="quarter" idx="11"/>
          </p:nvPr>
        </p:nvSpPr>
        <p:spPr/>
        <p:txBody>
          <a:bodyPr/>
          <a:lstStyle/>
          <a:p>
            <a:fld id="{12994CD1-7A98-4141-9D2F-E473E0BA2C3D}"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CB0C100A-8EDB-4829-81BC-1BC57D8EC196}" type="datetimeFigureOut">
              <a:rPr lang="en-US" smtClean="0"/>
              <a:t>12/3/2012</a:t>
            </a:fld>
            <a:endParaRPr lang="en-US"/>
          </a:p>
        </p:txBody>
      </p:sp>
      <p:sp>
        <p:nvSpPr>
          <p:cNvPr id="12" name="Slide Number Placeholder 11"/>
          <p:cNvSpPr>
            <a:spLocks noGrp="1"/>
          </p:cNvSpPr>
          <p:nvPr>
            <p:ph type="sldNum" sz="quarter" idx="11"/>
          </p:nvPr>
        </p:nvSpPr>
        <p:spPr/>
        <p:txBody>
          <a:bodyPr/>
          <a:lstStyle/>
          <a:p>
            <a:fld id="{12994CD1-7A98-4141-9D2F-E473E0BA2C3D}" type="slidenum">
              <a:rPr lang="en-US" smtClean="0"/>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CB0C100A-8EDB-4829-81BC-1BC57D8EC196}" type="datetimeFigureOut">
              <a:rPr lang="en-US" smtClean="0"/>
              <a:t>12/3/2012</a:t>
            </a:fld>
            <a:endParaRPr lang="en-US"/>
          </a:p>
        </p:txBody>
      </p:sp>
      <p:sp>
        <p:nvSpPr>
          <p:cNvPr id="18" name="Slide Number Placeholder 17"/>
          <p:cNvSpPr>
            <a:spLocks noGrp="1"/>
          </p:cNvSpPr>
          <p:nvPr>
            <p:ph type="sldNum" sz="quarter" idx="16"/>
          </p:nvPr>
        </p:nvSpPr>
        <p:spPr/>
        <p:txBody>
          <a:bodyPr/>
          <a:lstStyle/>
          <a:p>
            <a:fld id="{12994CD1-7A98-4141-9D2F-E473E0BA2C3D}" type="slidenum">
              <a:rPr lang="en-US" smtClean="0"/>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CB0C100A-8EDB-4829-81BC-1BC57D8EC196}" type="datetimeFigureOut">
              <a:rPr lang="en-US" smtClean="0"/>
              <a:t>12/3/2012</a:t>
            </a:fld>
            <a:endParaRPr lang="en-US"/>
          </a:p>
        </p:txBody>
      </p:sp>
      <p:sp>
        <p:nvSpPr>
          <p:cNvPr id="20" name="Slide Number Placeholder 19"/>
          <p:cNvSpPr>
            <a:spLocks noGrp="1"/>
          </p:cNvSpPr>
          <p:nvPr>
            <p:ph type="sldNum" sz="quarter" idx="15"/>
          </p:nvPr>
        </p:nvSpPr>
        <p:spPr/>
        <p:txBody>
          <a:bodyPr/>
          <a:lstStyle/>
          <a:p>
            <a:fld id="{12994CD1-7A98-4141-9D2F-E473E0BA2C3D}"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CB0C100A-8EDB-4829-81BC-1BC57D8EC196}" type="datetimeFigureOut">
              <a:rPr lang="en-US" smtClean="0"/>
              <a:t>12/3/2012</a:t>
            </a:fld>
            <a:endParaRPr lang="en-US"/>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12994CD1-7A98-4141-9D2F-E473E0BA2C3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gif"/><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gif"/><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4928380"/>
            <a:ext cx="8686800" cy="1777219"/>
          </a:xfrm>
        </p:spPr>
        <p:txBody>
          <a:bodyPr>
            <a:normAutofit/>
          </a:bodyPr>
          <a:lstStyle/>
          <a:p>
            <a:r>
              <a:rPr lang="en-US" dirty="0" smtClean="0"/>
              <a:t>CSE </a:t>
            </a:r>
            <a:r>
              <a:rPr lang="en-US" dirty="0"/>
              <a:t>301</a:t>
            </a:r>
          </a:p>
          <a:p>
            <a:r>
              <a:rPr lang="en-US" dirty="0"/>
              <a:t>Louis Wilson		Taylor Wood		Peter Vascones</a:t>
            </a:r>
          </a:p>
          <a:p>
            <a:r>
              <a:rPr lang="en-US" dirty="0"/>
              <a:t>Josh Wendt		Chloe Wallace		Andrew Williamson</a:t>
            </a:r>
          </a:p>
          <a:p>
            <a:r>
              <a:rPr lang="en-US" dirty="0"/>
              <a:t>Austin </a:t>
            </a:r>
            <a:r>
              <a:rPr lang="en-US" dirty="0" err="1"/>
              <a:t>Wehn</a:t>
            </a:r>
            <a:r>
              <a:rPr lang="en-US" dirty="0"/>
              <a:t> 		Robin </a:t>
            </a:r>
            <a:r>
              <a:rPr lang="en-US" dirty="0" err="1"/>
              <a:t>Yau</a:t>
            </a:r>
            <a:r>
              <a:rPr lang="en-US" dirty="0"/>
              <a:t>		Jeremy Whitaker</a:t>
            </a:r>
          </a:p>
        </p:txBody>
      </p:sp>
      <p:sp>
        <p:nvSpPr>
          <p:cNvPr id="2" name="Title 1"/>
          <p:cNvSpPr>
            <a:spLocks noGrp="1"/>
          </p:cNvSpPr>
          <p:nvPr>
            <p:ph type="title"/>
          </p:nvPr>
        </p:nvSpPr>
        <p:spPr/>
        <p:txBody>
          <a:bodyPr/>
          <a:lstStyle/>
          <a:p>
            <a:r>
              <a:rPr lang="en-US" dirty="0" err="1" smtClean="0"/>
              <a:t>CyberCrime</a:t>
            </a:r>
            <a:endParaRPr lang="en-US" dirty="0"/>
          </a:p>
        </p:txBody>
      </p:sp>
      <p:pic>
        <p:nvPicPr>
          <p:cNvPr id="2050" name="Picture 2" descr="http://zibitchris.files.wordpress.com/2011/06/cyber-crim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52400"/>
            <a:ext cx="1981200" cy="148590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2823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body" idx="4294967295"/>
          </p:nvPr>
        </p:nvSpPr>
        <p:spPr>
          <a:xfrm>
            <a:off x="352426" y="1491740"/>
            <a:ext cx="7680900" cy="4724400"/>
          </a:xfrm>
          <a:prstGeom prst="rect">
            <a:avLst/>
          </a:prstGeom>
          <a:noFill/>
          <a:ln>
            <a:noFill/>
          </a:ln>
        </p:spPr>
        <p:txBody>
          <a:bodyPr lIns="91425" tIns="45700" rIns="91425" bIns="45700" anchor="t" anchorCtr="0">
            <a:spAutoFit/>
          </a:bodyPr>
          <a:lstStyle/>
          <a:p>
            <a:pPr marL="457200" lvl="0" indent="-381000" rtl="0">
              <a:lnSpc>
                <a:spcPct val="150000"/>
              </a:lnSpc>
              <a:buClr>
                <a:schemeClr val="accent5"/>
              </a:buClr>
              <a:buSzPct val="166666"/>
              <a:buFont typeface="Arial"/>
              <a:buChar char="•"/>
            </a:pPr>
            <a:r>
              <a:rPr lang="en" sz="2400"/>
              <a:t>"Reverse" of regular Phishing</a:t>
            </a:r>
          </a:p>
          <a:p>
            <a:pPr marL="457200" lvl="0" indent="-381000" rtl="0">
              <a:lnSpc>
                <a:spcPct val="150000"/>
              </a:lnSpc>
              <a:buClr>
                <a:schemeClr val="accent5"/>
              </a:buClr>
              <a:buSzPct val="166666"/>
              <a:buFont typeface="Arial"/>
              <a:buChar char="•"/>
            </a:pPr>
            <a:r>
              <a:rPr lang="en" sz="2400"/>
              <a:t>Exploits tabbed browsing</a:t>
            </a:r>
          </a:p>
          <a:p>
            <a:pPr marL="914400" lvl="1" indent="-381000" rtl="0">
              <a:lnSpc>
                <a:spcPct val="150000"/>
              </a:lnSpc>
              <a:buClr>
                <a:schemeClr val="accent1"/>
              </a:buClr>
              <a:buSzPct val="100000"/>
              <a:buFont typeface="Courier New"/>
              <a:buChar char="o"/>
            </a:pPr>
            <a:r>
              <a:rPr lang="en" sz="2400"/>
              <a:t>Accustomed to having background tabs</a:t>
            </a:r>
          </a:p>
          <a:p>
            <a:pPr marL="914400" lvl="1" indent="-381000" rtl="0">
              <a:lnSpc>
                <a:spcPct val="150000"/>
              </a:lnSpc>
              <a:buClr>
                <a:schemeClr val="accent1"/>
              </a:buClr>
              <a:buSzPct val="100000"/>
              <a:buFont typeface="Courier New"/>
              <a:buChar char="o"/>
            </a:pPr>
            <a:r>
              <a:rPr lang="en" sz="2400"/>
              <a:t>Change existing tab to phishing site</a:t>
            </a:r>
          </a:p>
        </p:txBody>
      </p:sp>
      <p:sp>
        <p:nvSpPr>
          <p:cNvPr id="108" name="Shape 108"/>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a:t>Types: Tabnabbing</a:t>
            </a:r>
          </a:p>
        </p:txBody>
      </p:sp>
      <p:sp>
        <p:nvSpPr>
          <p:cNvPr id="109" name="Shape 109"/>
          <p:cNvSpPr/>
          <p:nvPr/>
        </p:nvSpPr>
        <p:spPr>
          <a:xfrm>
            <a:off x="59472" y="65048"/>
            <a:ext cx="812799" cy="609599"/>
          </a:xfrm>
          <a:prstGeom prst="rect">
            <a:avLst/>
          </a:prstGeom>
          <a:blipFill>
            <a:blip r:embed="rId3"/>
            <a:stretch>
              <a:fillRect/>
            </a:stretch>
          </a:blipFill>
        </p:spPr>
      </p:sp>
      <p:sp>
        <p:nvSpPr>
          <p:cNvPr id="110" name="Shape 110"/>
          <p:cNvSpPr/>
          <p:nvPr/>
        </p:nvSpPr>
        <p:spPr>
          <a:xfrm>
            <a:off x="7021550" y="4986453"/>
            <a:ext cx="1932863" cy="1676400"/>
          </a:xfrm>
          <a:prstGeom prst="rect">
            <a:avLst/>
          </a:prstGeom>
          <a:blipFill>
            <a:blip r:embed="rId4"/>
            <a:stretch>
              <a:fillRect/>
            </a:stretch>
          </a:blipFill>
        </p:spPr>
      </p:sp>
    </p:spTree>
    <p:extLst>
      <p:ext uri="{BB962C8B-B14F-4D97-AF65-F5344CB8AC3E}">
        <p14:creationId xmlns:p14="http://schemas.microsoft.com/office/powerpoint/2010/main" val="1640844853"/>
      </p:ext>
    </p:extLst>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body" idx="4294967295"/>
          </p:nvPr>
        </p:nvSpPr>
        <p:spPr>
          <a:xfrm>
            <a:off x="872272" y="2305740"/>
            <a:ext cx="7680900" cy="2022000"/>
          </a:xfrm>
          <a:prstGeom prst="rect">
            <a:avLst/>
          </a:prstGeom>
          <a:noFill/>
          <a:ln>
            <a:noFill/>
          </a:ln>
        </p:spPr>
        <p:txBody>
          <a:bodyPr lIns="91425" tIns="45700" rIns="91425" bIns="45700" anchor="t" anchorCtr="0">
            <a:spAutoFit/>
          </a:bodyPr>
          <a:lstStyle/>
          <a:p>
            <a:pPr lvl="0" rtl="0">
              <a:buNone/>
            </a:pPr>
            <a:r>
              <a:rPr lang="en" sz="3000" b="1"/>
              <a:t>Money Mule:</a:t>
            </a:r>
          </a:p>
          <a:p>
            <a:pPr lvl="0" rtl="0">
              <a:buNone/>
            </a:pPr>
            <a:r>
              <a:rPr lang="en" sz="2400" i="1"/>
              <a:t>Someone who transfers stolen money or goods between countries</a:t>
            </a:r>
          </a:p>
          <a:p>
            <a:pPr lvl="0" rtl="0">
              <a:buNone/>
            </a:pPr>
            <a:r>
              <a:rPr lang="en"/>
              <a:t>	- Macmillan Dictionary</a:t>
            </a:r>
          </a:p>
        </p:txBody>
      </p:sp>
      <p:sp>
        <p:nvSpPr>
          <p:cNvPr id="116" name="Shape 116"/>
          <p:cNvSpPr txBox="1">
            <a:spLocks noGrp="1"/>
          </p:cNvSpPr>
          <p:nvPr>
            <p:ph type="title"/>
          </p:nvPr>
        </p:nvSpPr>
        <p:spPr>
          <a:xfrm>
            <a:off x="6138472" y="-228600"/>
            <a:ext cx="3874199"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3000"/>
              <a:t>Chloë Wallace</a:t>
            </a:r>
          </a:p>
        </p:txBody>
      </p:sp>
      <p:sp>
        <p:nvSpPr>
          <p:cNvPr id="117" name="Shape 117"/>
          <p:cNvSpPr/>
          <p:nvPr/>
        </p:nvSpPr>
        <p:spPr>
          <a:xfrm>
            <a:off x="59472" y="65048"/>
            <a:ext cx="812799" cy="609599"/>
          </a:xfrm>
          <a:prstGeom prst="rect">
            <a:avLst/>
          </a:prstGeom>
          <a:blipFill>
            <a:blip r:embed="rId3"/>
            <a:stretch>
              <a:fillRect/>
            </a:stretch>
          </a:blipFill>
        </p:spPr>
      </p:sp>
      <p:sp>
        <p:nvSpPr>
          <p:cNvPr id="118" name="Shape 118"/>
          <p:cNvSpPr/>
          <p:nvPr/>
        </p:nvSpPr>
        <p:spPr>
          <a:xfrm>
            <a:off x="155575" y="-144463"/>
            <a:ext cx="304799" cy="304799"/>
          </a:xfrm>
          <a:prstGeom prst="rect">
            <a:avLst/>
          </a:prstGeom>
          <a:noFill/>
          <a:ln>
            <a:noFill/>
          </a:ln>
        </p:spPr>
        <p:txBody>
          <a:bodyPr lIns="91425" tIns="45700" rIns="91425" bIns="45700" anchor="t" anchorCtr="0">
            <a:spAutoFit/>
          </a:bodyPr>
          <a:lstStyle/>
          <a:p>
            <a:endParaRPr/>
          </a:p>
        </p:txBody>
      </p:sp>
      <p:sp>
        <p:nvSpPr>
          <p:cNvPr id="119" name="Shape 119"/>
          <p:cNvSpPr/>
          <p:nvPr/>
        </p:nvSpPr>
        <p:spPr>
          <a:xfrm>
            <a:off x="5574927" y="4309181"/>
            <a:ext cx="3065420" cy="2046834"/>
          </a:xfrm>
          <a:prstGeom prst="rect">
            <a:avLst/>
          </a:prstGeom>
          <a:blipFill>
            <a:blip r:embed="rId4"/>
            <a:stretch>
              <a:fillRect/>
            </a:stretch>
          </a:blipFill>
        </p:spPr>
      </p:sp>
    </p:spTree>
    <p:extLst>
      <p:ext uri="{BB962C8B-B14F-4D97-AF65-F5344CB8AC3E}">
        <p14:creationId xmlns:p14="http://schemas.microsoft.com/office/powerpoint/2010/main" val="1720471603"/>
      </p:ext>
    </p:extLst>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body" idx="4294967295"/>
          </p:nvPr>
        </p:nvSpPr>
        <p:spPr>
          <a:xfrm>
            <a:off x="581025" y="1615440"/>
            <a:ext cx="7680900" cy="4724400"/>
          </a:xfrm>
          <a:prstGeom prst="rect">
            <a:avLst/>
          </a:prstGeom>
          <a:noFill/>
          <a:ln>
            <a:noFill/>
          </a:ln>
        </p:spPr>
        <p:txBody>
          <a:bodyPr lIns="91425" tIns="45700" rIns="91425" bIns="45700" anchor="t" anchorCtr="0">
            <a:spAutoFit/>
          </a:bodyPr>
          <a:lstStyle/>
          <a:p>
            <a:pPr marL="457200" lvl="0" indent="-419100" rtl="0">
              <a:buClr>
                <a:schemeClr val="accent5"/>
              </a:buClr>
              <a:buSzPct val="208333"/>
              <a:buFont typeface="Arial"/>
              <a:buChar char="•"/>
            </a:pPr>
            <a:r>
              <a:rPr lang="en" sz="2400"/>
              <a:t>Organizations committing bank fraud or laundering money need to transfer funds internationally</a:t>
            </a:r>
          </a:p>
          <a:p>
            <a:pPr marL="457200" lvl="0" indent="-419100" rtl="0">
              <a:buClr>
                <a:schemeClr val="accent5"/>
              </a:buClr>
              <a:buSzPct val="208333"/>
              <a:buFont typeface="Arial"/>
              <a:buChar char="•"/>
            </a:pPr>
            <a:r>
              <a:rPr lang="en" sz="2400"/>
              <a:t>Pose as financial or tax companies</a:t>
            </a:r>
          </a:p>
          <a:p>
            <a:pPr marL="457200" lvl="0" indent="-419100" rtl="0">
              <a:buClr>
                <a:schemeClr val="accent5"/>
              </a:buClr>
              <a:buSzPct val="208333"/>
              <a:buFont typeface="Arial"/>
              <a:buChar char="•"/>
            </a:pPr>
            <a:r>
              <a:rPr lang="en" sz="2400"/>
              <a:t>Recruit "mules" through emails offering jobs as "financial agents" </a:t>
            </a:r>
          </a:p>
          <a:p>
            <a:pPr marL="457200" lvl="0" indent="-419100" rtl="0">
              <a:buClr>
                <a:schemeClr val="accent5"/>
              </a:buClr>
              <a:buSzPct val="208333"/>
              <a:buFont typeface="Arial"/>
              <a:buChar char="•"/>
            </a:pPr>
            <a:r>
              <a:rPr lang="en" sz="2400"/>
              <a:t>May even have believable interview processes</a:t>
            </a:r>
          </a:p>
        </p:txBody>
      </p:sp>
      <p:sp>
        <p:nvSpPr>
          <p:cNvPr id="125" name="Shape 125"/>
          <p:cNvSpPr txBox="1">
            <a:spLocks noGrp="1"/>
          </p:cNvSpPr>
          <p:nvPr>
            <p:ph type="title"/>
          </p:nvPr>
        </p:nvSpPr>
        <p:spPr>
          <a:xfrm>
            <a:off x="352426" y="228600"/>
            <a:ext cx="7680959"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a:t>Recruiting Money Mules</a:t>
            </a:r>
          </a:p>
        </p:txBody>
      </p:sp>
      <p:sp>
        <p:nvSpPr>
          <p:cNvPr id="126" name="Shape 126"/>
          <p:cNvSpPr/>
          <p:nvPr/>
        </p:nvSpPr>
        <p:spPr>
          <a:xfrm>
            <a:off x="59472" y="65048"/>
            <a:ext cx="812799" cy="609599"/>
          </a:xfrm>
          <a:prstGeom prst="rect">
            <a:avLst/>
          </a:prstGeom>
          <a:blipFill>
            <a:blip r:embed="rId3"/>
            <a:stretch>
              <a:fillRect/>
            </a:stretch>
          </a:blipFill>
        </p:spPr>
      </p:sp>
      <p:sp>
        <p:nvSpPr>
          <p:cNvPr id="127" name="Shape 127"/>
          <p:cNvSpPr/>
          <p:nvPr/>
        </p:nvSpPr>
        <p:spPr>
          <a:xfrm>
            <a:off x="155575" y="-144463"/>
            <a:ext cx="304799" cy="304801"/>
          </a:xfrm>
          <a:prstGeom prst="rect">
            <a:avLst/>
          </a:prstGeom>
          <a:noFill/>
          <a:ln>
            <a:noFill/>
          </a:ln>
        </p:spPr>
        <p:txBody>
          <a:bodyPr lIns="91425" tIns="45700" rIns="91425" bIns="45700" anchor="t" anchorCtr="0">
            <a:spAutoFit/>
          </a:bodyPr>
          <a:lstStyle/>
          <a:p>
            <a:endParaRPr/>
          </a:p>
        </p:txBody>
      </p:sp>
    </p:spTree>
    <p:extLst>
      <p:ext uri="{BB962C8B-B14F-4D97-AF65-F5344CB8AC3E}">
        <p14:creationId xmlns:p14="http://schemas.microsoft.com/office/powerpoint/2010/main" val="3839096113"/>
      </p:ext>
    </p:extLst>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a:t>Suspicious Job Advertisements</a:t>
            </a:r>
          </a:p>
        </p:txBody>
      </p:sp>
      <p:sp>
        <p:nvSpPr>
          <p:cNvPr id="133" name="Shape 133"/>
          <p:cNvSpPr/>
          <p:nvPr/>
        </p:nvSpPr>
        <p:spPr>
          <a:xfrm>
            <a:off x="59472" y="65048"/>
            <a:ext cx="812799" cy="609599"/>
          </a:xfrm>
          <a:prstGeom prst="rect">
            <a:avLst/>
          </a:prstGeom>
          <a:blipFill>
            <a:blip r:embed="rId3"/>
            <a:stretch>
              <a:fillRect/>
            </a:stretch>
          </a:blipFill>
        </p:spPr>
      </p:sp>
      <p:sp>
        <p:nvSpPr>
          <p:cNvPr id="134" name="Shape 134"/>
          <p:cNvSpPr/>
          <p:nvPr/>
        </p:nvSpPr>
        <p:spPr>
          <a:xfrm>
            <a:off x="155575" y="-144463"/>
            <a:ext cx="304799" cy="304799"/>
          </a:xfrm>
          <a:prstGeom prst="rect">
            <a:avLst/>
          </a:prstGeom>
          <a:noFill/>
          <a:ln>
            <a:noFill/>
          </a:ln>
        </p:spPr>
        <p:txBody>
          <a:bodyPr lIns="91425" tIns="45700" rIns="91425" bIns="45700" anchor="t" anchorCtr="0">
            <a:spAutoFit/>
          </a:bodyPr>
          <a:lstStyle/>
          <a:p>
            <a:endParaRPr/>
          </a:p>
        </p:txBody>
      </p:sp>
      <p:sp>
        <p:nvSpPr>
          <p:cNvPr id="135" name="Shape 135"/>
          <p:cNvSpPr/>
          <p:nvPr/>
        </p:nvSpPr>
        <p:spPr>
          <a:xfrm>
            <a:off x="1634425" y="1460006"/>
            <a:ext cx="5685779" cy="4732693"/>
          </a:xfrm>
          <a:prstGeom prst="rect">
            <a:avLst/>
          </a:prstGeom>
          <a:blipFill>
            <a:blip r:embed="rId4"/>
            <a:stretch>
              <a:fillRect/>
            </a:stretch>
          </a:blipFill>
        </p:spPr>
      </p:sp>
    </p:spTree>
    <p:extLst>
      <p:ext uri="{BB962C8B-B14F-4D97-AF65-F5344CB8AC3E}">
        <p14:creationId xmlns:p14="http://schemas.microsoft.com/office/powerpoint/2010/main" val="3320144159"/>
      </p:ext>
    </p:extLst>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body" idx="4294967295"/>
          </p:nvPr>
        </p:nvSpPr>
        <p:spPr>
          <a:xfrm>
            <a:off x="657225" y="1463040"/>
            <a:ext cx="7680900" cy="4724400"/>
          </a:xfrm>
          <a:prstGeom prst="rect">
            <a:avLst/>
          </a:prstGeom>
          <a:noFill/>
          <a:ln>
            <a:noFill/>
          </a:ln>
        </p:spPr>
        <p:txBody>
          <a:bodyPr lIns="91425" tIns="45700" rIns="91425" bIns="45700" anchor="t" anchorCtr="0">
            <a:spAutoFit/>
          </a:bodyPr>
          <a:lstStyle/>
          <a:p>
            <a:pPr marL="457200" lvl="0" indent="-419100" rtl="0">
              <a:buClr>
                <a:schemeClr val="accent5"/>
              </a:buClr>
              <a:buSzPct val="208333"/>
              <a:buFont typeface="Arial"/>
              <a:buChar char="•"/>
            </a:pPr>
            <a:r>
              <a:rPr lang="en" sz="2400"/>
              <a:t>Most people who take the job are either swindled or unemployed and desperate for work</a:t>
            </a:r>
          </a:p>
          <a:p>
            <a:pPr marL="457200" lvl="0" indent="-419100" rtl="0">
              <a:buClr>
                <a:schemeClr val="accent5"/>
              </a:buClr>
              <a:buSzPct val="208333"/>
              <a:buFont typeface="Arial"/>
              <a:buChar char="•"/>
            </a:pPr>
            <a:r>
              <a:rPr lang="en" sz="2400"/>
              <a:t>Mules receive checks or transfers from the employer that they send overseas </a:t>
            </a:r>
          </a:p>
          <a:p>
            <a:pPr marL="457200" lvl="0" indent="-419100" rtl="0">
              <a:buClr>
                <a:schemeClr val="accent5"/>
              </a:buClr>
              <a:buSzPct val="208333"/>
              <a:buFont typeface="Arial"/>
              <a:buChar char="•"/>
            </a:pPr>
            <a:r>
              <a:rPr lang="en" sz="2400"/>
              <a:t>Most money mules only assist with a single transaction before they are fired</a:t>
            </a:r>
          </a:p>
          <a:p>
            <a:pPr marL="457200" lvl="0" indent="-419100" rtl="0">
              <a:buClr>
                <a:schemeClr val="accent5"/>
              </a:buClr>
              <a:buSzPct val="208333"/>
              <a:buFont typeface="Arial"/>
              <a:buChar char="•"/>
            </a:pPr>
            <a:r>
              <a:rPr lang="en" sz="2400"/>
              <a:t>Employer may even spy on their mules </a:t>
            </a:r>
          </a:p>
          <a:p>
            <a:endParaRPr lang="en" sz="2400"/>
          </a:p>
        </p:txBody>
      </p:sp>
      <p:sp>
        <p:nvSpPr>
          <p:cNvPr id="141" name="Shape 141"/>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a:t>The Job of a Money Mule</a:t>
            </a:r>
          </a:p>
        </p:txBody>
      </p:sp>
      <p:sp>
        <p:nvSpPr>
          <p:cNvPr id="142" name="Shape 142"/>
          <p:cNvSpPr/>
          <p:nvPr/>
        </p:nvSpPr>
        <p:spPr>
          <a:xfrm>
            <a:off x="59472" y="65048"/>
            <a:ext cx="812799" cy="609599"/>
          </a:xfrm>
          <a:prstGeom prst="rect">
            <a:avLst/>
          </a:prstGeom>
          <a:blipFill>
            <a:blip r:embed="rId3"/>
            <a:stretch>
              <a:fillRect/>
            </a:stretch>
          </a:blipFill>
        </p:spPr>
      </p:sp>
      <p:sp>
        <p:nvSpPr>
          <p:cNvPr id="143" name="Shape 143"/>
          <p:cNvSpPr/>
          <p:nvPr/>
        </p:nvSpPr>
        <p:spPr>
          <a:xfrm>
            <a:off x="155575" y="-144463"/>
            <a:ext cx="304799" cy="304799"/>
          </a:xfrm>
          <a:prstGeom prst="rect">
            <a:avLst/>
          </a:prstGeom>
          <a:noFill/>
          <a:ln>
            <a:noFill/>
          </a:ln>
        </p:spPr>
        <p:txBody>
          <a:bodyPr lIns="91425" tIns="45700" rIns="91425" bIns="45700" anchor="t" anchorCtr="0">
            <a:spAutoFit/>
          </a:bodyPr>
          <a:lstStyle/>
          <a:p>
            <a:endParaRPr/>
          </a:p>
        </p:txBody>
      </p:sp>
    </p:spTree>
    <p:extLst>
      <p:ext uri="{BB962C8B-B14F-4D97-AF65-F5344CB8AC3E}">
        <p14:creationId xmlns:p14="http://schemas.microsoft.com/office/powerpoint/2010/main" val="958791870"/>
      </p:ext>
    </p:extLst>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Shape 148"/>
          <p:cNvSpPr txBox="1">
            <a:spLocks noGrp="1"/>
          </p:cNvSpPr>
          <p:nvPr>
            <p:ph type="body" idx="4294967295"/>
          </p:nvPr>
        </p:nvSpPr>
        <p:spPr>
          <a:xfrm>
            <a:off x="352426" y="1539240"/>
            <a:ext cx="8407500" cy="4724400"/>
          </a:xfrm>
          <a:prstGeom prst="rect">
            <a:avLst/>
          </a:prstGeom>
          <a:noFill/>
          <a:ln>
            <a:noFill/>
          </a:ln>
        </p:spPr>
        <p:txBody>
          <a:bodyPr lIns="91425" tIns="45700" rIns="91425" bIns="45700" anchor="t" anchorCtr="0">
            <a:spAutoFit/>
          </a:bodyPr>
          <a:lstStyle/>
          <a:p>
            <a:pPr marL="457200" lvl="0" indent="-419100" rtl="0">
              <a:buClr>
                <a:schemeClr val="accent5"/>
              </a:buClr>
              <a:buSzPct val="208333"/>
              <a:buFont typeface="Arial"/>
              <a:buChar char="•"/>
            </a:pPr>
            <a:r>
              <a:rPr lang="en" sz="2400"/>
              <a:t>Australia, 2005: </a:t>
            </a:r>
          </a:p>
          <a:p>
            <a:pPr marL="914400" lvl="1" indent="-381000" rtl="0">
              <a:buClr>
                <a:schemeClr val="accent1"/>
              </a:buClr>
              <a:buSzPct val="100000"/>
              <a:buFont typeface="Courier New"/>
              <a:buChar char="o"/>
            </a:pPr>
            <a:r>
              <a:rPr lang="en" sz="2400"/>
              <a:t>60 people arrested with earnings of &gt;$600,000</a:t>
            </a:r>
          </a:p>
          <a:p>
            <a:pPr marL="914400" lvl="1" indent="-381000" rtl="0">
              <a:buClr>
                <a:schemeClr val="accent1"/>
              </a:buClr>
              <a:buSzPct val="100000"/>
              <a:buFont typeface="Courier New"/>
              <a:buChar char="o"/>
            </a:pPr>
            <a:r>
              <a:rPr lang="en" sz="2400"/>
              <a:t>Mostly teenagers</a:t>
            </a:r>
          </a:p>
          <a:p>
            <a:pPr marL="914400" lvl="1" indent="-381000" rtl="0">
              <a:buClr>
                <a:schemeClr val="accent1"/>
              </a:buClr>
              <a:buSzPct val="100000"/>
              <a:buFont typeface="Courier New"/>
              <a:buChar char="o"/>
            </a:pPr>
            <a:r>
              <a:rPr lang="en" sz="2400"/>
              <a:t>Money was stolen from victims of a keylogger Trojan that recorded bank information </a:t>
            </a:r>
          </a:p>
          <a:p>
            <a:pPr marL="914400" lvl="1" indent="-381000" rtl="0">
              <a:buClr>
                <a:schemeClr val="accent1"/>
              </a:buClr>
              <a:buSzPct val="100000"/>
              <a:buFont typeface="Courier New"/>
              <a:buChar char="o"/>
            </a:pPr>
            <a:r>
              <a:rPr lang="en" sz="2400"/>
              <a:t>Millions of dollars stolen and transferred to Malay and Russia</a:t>
            </a:r>
          </a:p>
          <a:p>
            <a:pPr marL="914400" lvl="1" indent="-381000" rtl="0">
              <a:buClr>
                <a:schemeClr val="accent1"/>
              </a:buClr>
              <a:buSzPct val="100000"/>
              <a:buFont typeface="Courier New"/>
              <a:buChar char="o"/>
            </a:pPr>
            <a:r>
              <a:rPr lang="en" sz="2400"/>
              <a:t>Some teenagers were prosecuted for involvement</a:t>
            </a:r>
          </a:p>
          <a:p>
            <a:endParaRPr lang="en" sz="2400"/>
          </a:p>
        </p:txBody>
      </p:sp>
      <p:sp>
        <p:nvSpPr>
          <p:cNvPr id="149" name="Shape 149"/>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a:t>What is the damage? </a:t>
            </a:r>
          </a:p>
        </p:txBody>
      </p:sp>
      <p:sp>
        <p:nvSpPr>
          <p:cNvPr id="150" name="Shape 150"/>
          <p:cNvSpPr/>
          <p:nvPr/>
        </p:nvSpPr>
        <p:spPr>
          <a:xfrm>
            <a:off x="59472" y="65048"/>
            <a:ext cx="812799" cy="609599"/>
          </a:xfrm>
          <a:prstGeom prst="rect">
            <a:avLst/>
          </a:prstGeom>
          <a:blipFill>
            <a:blip r:embed="rId3"/>
            <a:stretch>
              <a:fillRect/>
            </a:stretch>
          </a:blipFill>
        </p:spPr>
      </p:sp>
      <p:sp>
        <p:nvSpPr>
          <p:cNvPr id="151" name="Shape 151"/>
          <p:cNvSpPr/>
          <p:nvPr/>
        </p:nvSpPr>
        <p:spPr>
          <a:xfrm>
            <a:off x="155575" y="-144463"/>
            <a:ext cx="304799" cy="304799"/>
          </a:xfrm>
          <a:prstGeom prst="rect">
            <a:avLst/>
          </a:prstGeom>
          <a:noFill/>
          <a:ln>
            <a:noFill/>
          </a:ln>
        </p:spPr>
        <p:txBody>
          <a:bodyPr lIns="91425" tIns="45700" rIns="91425" bIns="45700" anchor="t" anchorCtr="0">
            <a:spAutoFit/>
          </a:bodyPr>
          <a:lstStyle/>
          <a:p>
            <a:endParaRPr/>
          </a:p>
        </p:txBody>
      </p:sp>
    </p:spTree>
    <p:extLst>
      <p:ext uri="{BB962C8B-B14F-4D97-AF65-F5344CB8AC3E}">
        <p14:creationId xmlns:p14="http://schemas.microsoft.com/office/powerpoint/2010/main" val="2615588949"/>
      </p:ext>
    </p:extLst>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txBox="1">
            <a:spLocks noGrp="1"/>
          </p:cNvSpPr>
          <p:nvPr>
            <p:ph type="body" idx="4294967295"/>
          </p:nvPr>
        </p:nvSpPr>
        <p:spPr>
          <a:xfrm>
            <a:off x="352426" y="1463040"/>
            <a:ext cx="7680900" cy="4724400"/>
          </a:xfrm>
          <a:prstGeom prst="rect">
            <a:avLst/>
          </a:prstGeom>
          <a:noFill/>
          <a:ln>
            <a:noFill/>
          </a:ln>
        </p:spPr>
        <p:txBody>
          <a:bodyPr lIns="91425" tIns="45700" rIns="91425" bIns="45700" anchor="t" anchorCtr="0">
            <a:spAutoFit/>
          </a:bodyPr>
          <a:lstStyle/>
          <a:p>
            <a:pPr marL="457200" lvl="0" indent="-419100" rtl="0">
              <a:buClr>
                <a:schemeClr val="accent5"/>
              </a:buClr>
              <a:buSzPct val="208333"/>
              <a:buFont typeface="Arial"/>
              <a:buChar char="•"/>
            </a:pPr>
            <a:r>
              <a:rPr lang="en" sz="2400"/>
              <a:t>Is it ethical to accept a job as a money mule?</a:t>
            </a:r>
          </a:p>
          <a:p>
            <a:endParaRPr lang="en" sz="2400"/>
          </a:p>
          <a:p>
            <a:pPr marL="457200" lvl="0" indent="-419100" rtl="0">
              <a:buClr>
                <a:schemeClr val="accent5"/>
              </a:buClr>
              <a:buSzPct val="208333"/>
              <a:buFont typeface="Arial"/>
              <a:buChar char="•"/>
            </a:pPr>
            <a:r>
              <a:rPr lang="en" sz="2400"/>
              <a:t>Should people who unwittingly worked as money mules be legally liable? </a:t>
            </a:r>
          </a:p>
          <a:p>
            <a:endParaRPr lang="en" sz="2400"/>
          </a:p>
          <a:p>
            <a:endParaRPr lang="en" sz="2400"/>
          </a:p>
        </p:txBody>
      </p:sp>
      <p:sp>
        <p:nvSpPr>
          <p:cNvPr id="157" name="Shape 157"/>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a:t>Ethical Considerations</a:t>
            </a:r>
          </a:p>
        </p:txBody>
      </p:sp>
      <p:sp>
        <p:nvSpPr>
          <p:cNvPr id="158" name="Shape 158"/>
          <p:cNvSpPr/>
          <p:nvPr/>
        </p:nvSpPr>
        <p:spPr>
          <a:xfrm>
            <a:off x="59472" y="65048"/>
            <a:ext cx="812799" cy="609599"/>
          </a:xfrm>
          <a:prstGeom prst="rect">
            <a:avLst/>
          </a:prstGeom>
          <a:blipFill>
            <a:blip r:embed="rId3"/>
            <a:stretch>
              <a:fillRect/>
            </a:stretch>
          </a:blipFill>
        </p:spPr>
      </p:sp>
      <p:sp>
        <p:nvSpPr>
          <p:cNvPr id="159" name="Shape 159"/>
          <p:cNvSpPr/>
          <p:nvPr/>
        </p:nvSpPr>
        <p:spPr>
          <a:xfrm>
            <a:off x="155575" y="-144463"/>
            <a:ext cx="304799" cy="304799"/>
          </a:xfrm>
          <a:prstGeom prst="rect">
            <a:avLst/>
          </a:prstGeom>
          <a:noFill/>
          <a:ln>
            <a:noFill/>
          </a:ln>
        </p:spPr>
        <p:txBody>
          <a:bodyPr lIns="91425" tIns="45700" rIns="91425" bIns="45700" anchor="t" anchorCtr="0">
            <a:spAutoFit/>
          </a:bodyPr>
          <a:lstStyle/>
          <a:p>
            <a:endParaRPr/>
          </a:p>
        </p:txBody>
      </p:sp>
    </p:spTree>
    <p:extLst>
      <p:ext uri="{BB962C8B-B14F-4D97-AF65-F5344CB8AC3E}">
        <p14:creationId xmlns:p14="http://schemas.microsoft.com/office/powerpoint/2010/main" val="4189312728"/>
      </p:ext>
    </p:extLst>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a:spLocks noGrp="1"/>
          </p:cNvSpPr>
          <p:nvPr>
            <p:ph type="body" idx="4294967295"/>
          </p:nvPr>
        </p:nvSpPr>
        <p:spPr>
          <a:xfrm>
            <a:off x="352426" y="1463040"/>
            <a:ext cx="7680959" cy="4724400"/>
          </a:xfrm>
          <a:prstGeom prst="rect">
            <a:avLst/>
          </a:prstGeom>
          <a:noFill/>
          <a:ln>
            <a:noFill/>
          </a:ln>
        </p:spPr>
        <p:txBody>
          <a:bodyPr lIns="91425" tIns="45700" rIns="91425" bIns="45700" anchor="t" anchorCtr="0">
            <a:spAutoFit/>
          </a:bodyPr>
          <a:lstStyle/>
          <a:p>
            <a:pPr marL="457200" lvl="0" indent="-419100" rtl="0">
              <a:buClr>
                <a:schemeClr val="accent5"/>
              </a:buClr>
              <a:buSzPct val="277777"/>
              <a:buFont typeface="Arial"/>
              <a:buChar char="•"/>
            </a:pPr>
            <a:r>
              <a:rPr lang="en"/>
              <a:t>What is Corporate Espionage?</a:t>
            </a:r>
          </a:p>
          <a:p>
            <a:endParaRPr lang="en"/>
          </a:p>
          <a:p>
            <a:pPr marL="914400" lvl="1" indent="-381000" rtl="0">
              <a:buClr>
                <a:schemeClr val="accent1"/>
              </a:buClr>
              <a:buSzPct val="133333"/>
              <a:buFont typeface="Courier New"/>
              <a:buChar char="o"/>
            </a:pPr>
            <a:r>
              <a:rPr lang="en"/>
              <a:t>Espionage conducted for commercial purposes and not  for "National Security"  </a:t>
            </a:r>
          </a:p>
          <a:p>
            <a:endParaRPr lang="en"/>
          </a:p>
          <a:p>
            <a:pPr marL="914400" lvl="1" indent="-381000" rtl="0">
              <a:buClr>
                <a:schemeClr val="accent1"/>
              </a:buClr>
              <a:buSzPct val="133333"/>
              <a:buFont typeface="Courier New"/>
              <a:buChar char="o"/>
            </a:pPr>
            <a:r>
              <a:rPr lang="en"/>
              <a:t>Can be as simple as a guy sitting in a basement, or as elaborate as having employees hired at competing companies to report on projects.</a:t>
            </a:r>
          </a:p>
          <a:p>
            <a:endParaRPr lang="en"/>
          </a:p>
          <a:p>
            <a:pPr marL="914400" lvl="1" indent="-381000" rtl="0">
              <a:buClr>
                <a:schemeClr val="accent1"/>
              </a:buClr>
              <a:buSzPct val="133333"/>
              <a:buFont typeface="Courier New"/>
              <a:buChar char="o"/>
            </a:pPr>
            <a:r>
              <a:rPr lang="en"/>
              <a:t>Includes Low Tech and High Tech solutions such as digging through garbage to hacking major corporate networks.  </a:t>
            </a:r>
          </a:p>
          <a:p>
            <a:endParaRPr lang="en"/>
          </a:p>
        </p:txBody>
      </p:sp>
      <p:sp>
        <p:nvSpPr>
          <p:cNvPr id="165" name="Shape 165"/>
          <p:cNvSpPr txBox="1">
            <a:spLocks noGrp="1"/>
          </p:cNvSpPr>
          <p:nvPr>
            <p:ph type="title"/>
          </p:nvPr>
        </p:nvSpPr>
        <p:spPr>
          <a:xfrm>
            <a:off x="352426" y="228600"/>
            <a:ext cx="7680959"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a:solidFill>
                  <a:schemeClr val="lt1"/>
                </a:solidFill>
                <a:latin typeface="Arial"/>
                <a:ea typeface="Arial"/>
                <a:cs typeface="Arial"/>
                <a:sym typeface="Arial"/>
              </a:rPr>
              <a:t>Corporate Espionage</a:t>
            </a:r>
          </a:p>
        </p:txBody>
      </p:sp>
      <p:sp>
        <p:nvSpPr>
          <p:cNvPr id="166" name="Shape 166"/>
          <p:cNvSpPr/>
          <p:nvPr/>
        </p:nvSpPr>
        <p:spPr>
          <a:xfrm>
            <a:off x="59472" y="65048"/>
            <a:ext cx="812799" cy="609599"/>
          </a:xfrm>
          <a:prstGeom prst="rect">
            <a:avLst/>
          </a:prstGeom>
          <a:blipFill>
            <a:blip r:embed="rId3"/>
            <a:stretch>
              <a:fillRect/>
            </a:stretch>
          </a:blipFill>
        </p:spPr>
      </p:sp>
    </p:spTree>
    <p:extLst>
      <p:ext uri="{BB962C8B-B14F-4D97-AF65-F5344CB8AC3E}">
        <p14:creationId xmlns:p14="http://schemas.microsoft.com/office/powerpoint/2010/main" val="2961139701"/>
      </p:ext>
    </p:extLst>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a:spLocks noGrp="1"/>
          </p:cNvSpPr>
          <p:nvPr>
            <p:ph type="body" idx="4294967295"/>
          </p:nvPr>
        </p:nvSpPr>
        <p:spPr>
          <a:xfrm>
            <a:off x="352426" y="1463040"/>
            <a:ext cx="7680900" cy="4724400"/>
          </a:xfrm>
          <a:prstGeom prst="rect">
            <a:avLst/>
          </a:prstGeom>
          <a:noFill/>
          <a:ln>
            <a:noFill/>
          </a:ln>
        </p:spPr>
        <p:txBody>
          <a:bodyPr lIns="91425" tIns="45700" rIns="91425" bIns="45700" anchor="t" anchorCtr="0">
            <a:spAutoFit/>
          </a:bodyPr>
          <a:lstStyle/>
          <a:p>
            <a:pPr marL="457200" lvl="0" indent="-419100" rtl="0">
              <a:buClr>
                <a:schemeClr val="accent5"/>
              </a:buClr>
              <a:buSzPct val="277777"/>
              <a:buFont typeface="Arial"/>
              <a:buChar char="•"/>
            </a:pPr>
            <a:r>
              <a:rPr lang="en"/>
              <a:t>How often does it happen?</a:t>
            </a:r>
          </a:p>
          <a:p>
            <a:pPr marL="914400" lvl="1" indent="-381000" rtl="0">
              <a:buClr>
                <a:schemeClr val="accent1"/>
              </a:buClr>
              <a:buSzPct val="133333"/>
              <a:buFont typeface="Courier New"/>
              <a:buChar char="o"/>
            </a:pPr>
            <a:r>
              <a:rPr lang="en"/>
              <a:t>At it's simplest form it is conducted nearly every second of every day, as companies are continually gathering information about competitors.</a:t>
            </a:r>
          </a:p>
          <a:p>
            <a:endParaRPr lang="en"/>
          </a:p>
          <a:p>
            <a:pPr marL="914400" lvl="1" indent="-381000" rtl="0">
              <a:buClr>
                <a:schemeClr val="accent1"/>
              </a:buClr>
              <a:buSzPct val="133333"/>
              <a:buFont typeface="Courier New"/>
              <a:buChar char="o"/>
            </a:pPr>
            <a:r>
              <a:rPr lang="en"/>
              <a:t>Major breaches are thought to be reported as little as possible.  Companies are reluctant to disclose breaches in their security due to attracting others, being perceived as weak, or having their stock price drop.</a:t>
            </a:r>
          </a:p>
          <a:p>
            <a:endParaRPr lang="en"/>
          </a:p>
          <a:p>
            <a:pPr marL="914400" lvl="1" indent="-381000" rtl="0">
              <a:buClr>
                <a:schemeClr val="accent1"/>
              </a:buClr>
              <a:buSzPct val="133333"/>
              <a:buFont typeface="Courier New"/>
              <a:buChar char="o"/>
            </a:pPr>
            <a:r>
              <a:rPr lang="en"/>
              <a:t>There also is a question of when would be an appropriate level of breach to report a violation.  Many companies fend off attacks on their networks many times per day.  Most are unsuccessful, or only moderately successful and are stopped before any secure information can be reached.  </a:t>
            </a:r>
          </a:p>
        </p:txBody>
      </p:sp>
      <p:sp>
        <p:nvSpPr>
          <p:cNvPr id="172" name="Shape 172"/>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a:solidFill>
                  <a:schemeClr val="lt1"/>
                </a:solidFill>
                <a:latin typeface="Arial"/>
                <a:ea typeface="Arial"/>
                <a:cs typeface="Arial"/>
                <a:sym typeface="Arial"/>
              </a:rPr>
              <a:t>Corporate Espionage</a:t>
            </a:r>
          </a:p>
        </p:txBody>
      </p:sp>
      <p:sp>
        <p:nvSpPr>
          <p:cNvPr id="173" name="Shape 173"/>
          <p:cNvSpPr/>
          <p:nvPr/>
        </p:nvSpPr>
        <p:spPr>
          <a:xfrm>
            <a:off x="59472" y="65048"/>
            <a:ext cx="812799" cy="609599"/>
          </a:xfrm>
          <a:prstGeom prst="rect">
            <a:avLst/>
          </a:prstGeom>
          <a:blipFill>
            <a:blip r:embed="rId3"/>
            <a:stretch>
              <a:fillRect/>
            </a:stretch>
          </a:blipFill>
        </p:spPr>
      </p:sp>
    </p:spTree>
    <p:extLst>
      <p:ext uri="{BB962C8B-B14F-4D97-AF65-F5344CB8AC3E}">
        <p14:creationId xmlns:p14="http://schemas.microsoft.com/office/powerpoint/2010/main" val="1946379788"/>
      </p:ext>
    </p:extLst>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Shape 178"/>
          <p:cNvSpPr txBox="1">
            <a:spLocks noGrp="1"/>
          </p:cNvSpPr>
          <p:nvPr>
            <p:ph type="body" idx="4294967295"/>
          </p:nvPr>
        </p:nvSpPr>
        <p:spPr>
          <a:xfrm>
            <a:off x="352426" y="1463040"/>
            <a:ext cx="7680900" cy="4724400"/>
          </a:xfrm>
          <a:prstGeom prst="rect">
            <a:avLst/>
          </a:prstGeom>
          <a:noFill/>
          <a:ln>
            <a:noFill/>
          </a:ln>
        </p:spPr>
        <p:txBody>
          <a:bodyPr lIns="91425" tIns="45700" rIns="91425" bIns="45700" anchor="t" anchorCtr="0">
            <a:spAutoFit/>
          </a:bodyPr>
          <a:lstStyle/>
          <a:p>
            <a:pPr marL="457200" lvl="0" indent="-419100" rtl="0">
              <a:buClr>
                <a:schemeClr val="accent5"/>
              </a:buClr>
              <a:buSzPct val="277777"/>
              <a:buFont typeface="Arial"/>
              <a:buChar char="•"/>
            </a:pPr>
            <a:r>
              <a:rPr lang="en"/>
              <a:t>Where should the line be drawn?</a:t>
            </a:r>
          </a:p>
          <a:p>
            <a:endParaRPr lang="en"/>
          </a:p>
          <a:p>
            <a:pPr marL="914400" lvl="1" indent="-381000" rtl="0">
              <a:buClr>
                <a:schemeClr val="accent1"/>
              </a:buClr>
              <a:buSzPct val="133333"/>
              <a:buFont typeface="Courier New"/>
              <a:buChar char="o"/>
            </a:pPr>
            <a:r>
              <a:rPr lang="en"/>
              <a:t>Is there really a difference in researching your competitors with publicly available information and espionage?</a:t>
            </a:r>
          </a:p>
          <a:p>
            <a:pPr marL="1371600" lvl="2" indent="-381000" rtl="0">
              <a:buClr>
                <a:schemeClr val="accent1"/>
              </a:buClr>
              <a:buSzPct val="133333"/>
              <a:buFont typeface="Wingdings"/>
              <a:buChar char="§"/>
            </a:pPr>
            <a:r>
              <a:rPr lang="en"/>
              <a:t>Digging through garbages in public places?</a:t>
            </a:r>
          </a:p>
          <a:p>
            <a:pPr marL="1371600" lvl="2" indent="-381000" rtl="0">
              <a:buClr>
                <a:schemeClr val="accent1"/>
              </a:buClr>
              <a:buSzPct val="133333"/>
              <a:buFont typeface="Wingdings"/>
              <a:buChar char="§"/>
            </a:pPr>
            <a:r>
              <a:rPr lang="en"/>
              <a:t>"fine tooth combing" website, social media, etc.</a:t>
            </a:r>
          </a:p>
          <a:p>
            <a:pPr marL="1371600" lvl="2" indent="-381000" rtl="0">
              <a:buClr>
                <a:schemeClr val="accent1"/>
              </a:buClr>
              <a:buSzPct val="133333"/>
              <a:buFont typeface="Wingdings"/>
              <a:buChar char="§"/>
            </a:pPr>
            <a:r>
              <a:rPr lang="en"/>
              <a:t>Gathering third party references (i.e. Golf rosters, memberships)</a:t>
            </a:r>
          </a:p>
          <a:p>
            <a:endParaRPr lang="en"/>
          </a:p>
          <a:p>
            <a:pPr marL="914400" lvl="1" indent="-381000" rtl="0">
              <a:buClr>
                <a:schemeClr val="accent1"/>
              </a:buClr>
              <a:buSzPct val="133333"/>
              <a:buFont typeface="Courier New"/>
              <a:buChar char="o"/>
            </a:pPr>
            <a:r>
              <a:rPr lang="en"/>
              <a:t>Many parts of a story can be put together using small pieces of information.  Is the sum of legal and moral practices become immoral when they are used to put together a "whole picture" to gain from it.  </a:t>
            </a:r>
          </a:p>
        </p:txBody>
      </p:sp>
      <p:sp>
        <p:nvSpPr>
          <p:cNvPr id="179" name="Shape 179"/>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a:solidFill>
                  <a:schemeClr val="lt1"/>
                </a:solidFill>
                <a:latin typeface="Arial"/>
                <a:ea typeface="Arial"/>
                <a:cs typeface="Arial"/>
                <a:sym typeface="Arial"/>
              </a:rPr>
              <a:t>Corporate Espionage</a:t>
            </a:r>
          </a:p>
        </p:txBody>
      </p:sp>
      <p:sp>
        <p:nvSpPr>
          <p:cNvPr id="180" name="Shape 180"/>
          <p:cNvSpPr/>
          <p:nvPr/>
        </p:nvSpPr>
        <p:spPr>
          <a:xfrm>
            <a:off x="59472" y="65048"/>
            <a:ext cx="812799" cy="609599"/>
          </a:xfrm>
          <a:prstGeom prst="rect">
            <a:avLst/>
          </a:prstGeom>
          <a:blipFill>
            <a:blip r:embed="rId3"/>
            <a:stretch>
              <a:fillRect/>
            </a:stretch>
          </a:blipFill>
        </p:spPr>
      </p:sp>
    </p:spTree>
    <p:extLst>
      <p:ext uri="{BB962C8B-B14F-4D97-AF65-F5344CB8AC3E}">
        <p14:creationId xmlns:p14="http://schemas.microsoft.com/office/powerpoint/2010/main" val="2387829143"/>
      </p:ext>
    </p:extLst>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Shape 45"/>
          <p:cNvSpPr txBox="1">
            <a:spLocks noGrp="1"/>
          </p:cNvSpPr>
          <p:nvPr>
            <p:ph type="body" idx="4294967295"/>
          </p:nvPr>
        </p:nvSpPr>
        <p:spPr>
          <a:xfrm>
            <a:off x="352426" y="1463040"/>
            <a:ext cx="7680900" cy="4724400"/>
          </a:xfrm>
          <a:prstGeom prst="rect">
            <a:avLst/>
          </a:prstGeom>
        </p:spPr>
        <p:txBody>
          <a:bodyPr lIns="91425" tIns="91425" rIns="91425" bIns="91425" anchor="t" anchorCtr="0">
            <a:spAutoFit/>
          </a:bodyPr>
          <a:lstStyle/>
          <a:p>
            <a:pPr marL="323850" lvl="0" indent="-285750" rtl="0">
              <a:buClr>
                <a:schemeClr val="accent5"/>
              </a:buClr>
              <a:buSzPct val="277777"/>
              <a:buFont typeface="Arial" pitchFamily="34" charset="0"/>
              <a:buChar char="•"/>
            </a:pPr>
            <a:r>
              <a:rPr lang="en" dirty="0" smtClean="0"/>
              <a:t>Any </a:t>
            </a:r>
            <a:r>
              <a:rPr lang="en" dirty="0"/>
              <a:t>type of crime that involves a computer and/or network</a:t>
            </a:r>
          </a:p>
          <a:p>
            <a:pPr marL="323850" lvl="0" indent="-285750" rtl="0">
              <a:buClr>
                <a:schemeClr val="accent5"/>
              </a:buClr>
              <a:buSzPct val="277777"/>
              <a:buFont typeface="Arial" pitchFamily="34" charset="0"/>
              <a:buChar char="•"/>
            </a:pPr>
            <a:r>
              <a:rPr lang="en" dirty="0"/>
              <a:t>One of the fastest growing areas of crime</a:t>
            </a:r>
            <a:br>
              <a:rPr lang="en" dirty="0"/>
            </a:br>
            <a:r>
              <a:rPr lang="en" dirty="0"/>
              <a:t>	Speed</a:t>
            </a:r>
            <a:br>
              <a:rPr lang="en" dirty="0"/>
            </a:br>
            <a:r>
              <a:rPr lang="en" dirty="0"/>
              <a:t>	Convenience</a:t>
            </a:r>
            <a:br>
              <a:rPr lang="en" dirty="0"/>
            </a:br>
            <a:r>
              <a:rPr lang="en" dirty="0"/>
              <a:t>	Anonymity</a:t>
            </a:r>
          </a:p>
          <a:p>
            <a:pPr marL="323850" lvl="0" indent="-285750" rtl="0">
              <a:buClr>
                <a:schemeClr val="accent5"/>
              </a:buClr>
              <a:buSzPct val="277777"/>
              <a:buFont typeface="Arial" pitchFamily="34" charset="0"/>
              <a:buChar char="•"/>
            </a:pPr>
            <a:r>
              <a:rPr lang="en" dirty="0"/>
              <a:t>In the Past</a:t>
            </a:r>
            <a:br>
              <a:rPr lang="en" dirty="0"/>
            </a:br>
            <a:r>
              <a:rPr lang="en" dirty="0"/>
              <a:t>	Individuals or small groups</a:t>
            </a:r>
          </a:p>
          <a:p>
            <a:pPr marL="323850" lvl="0" indent="-285750" rtl="0">
              <a:buClr>
                <a:schemeClr val="accent5"/>
              </a:buClr>
              <a:buSzPct val="277777"/>
              <a:buFont typeface="Arial" pitchFamily="34" charset="0"/>
              <a:buChar char="•"/>
            </a:pPr>
            <a:r>
              <a:rPr lang="en" dirty="0"/>
              <a:t>Today</a:t>
            </a:r>
            <a:br>
              <a:rPr lang="en" dirty="0"/>
            </a:br>
            <a:r>
              <a:rPr lang="en" dirty="0"/>
              <a:t>	Emerging trend in organized crime</a:t>
            </a:r>
            <a:br>
              <a:rPr lang="en" dirty="0"/>
            </a:br>
            <a:r>
              <a:rPr lang="en" dirty="0"/>
              <a:t>	Criminal collaboration</a:t>
            </a:r>
            <a:br>
              <a:rPr lang="en" dirty="0"/>
            </a:br>
            <a:r>
              <a:rPr lang="en" dirty="0"/>
              <a:t>	Technology professional pooling their resources and expertise</a:t>
            </a:r>
            <a:br>
              <a:rPr lang="en" dirty="0"/>
            </a:br>
            <a:r>
              <a:rPr lang="en" dirty="0"/>
              <a:t> </a:t>
            </a:r>
            <a:br>
              <a:rPr lang="en" dirty="0"/>
            </a:br>
            <a:r>
              <a:rPr lang="en" dirty="0"/>
              <a:t>	</a:t>
            </a:r>
          </a:p>
          <a:p>
            <a:pPr>
              <a:buNone/>
            </a:pPr>
            <a:r>
              <a:rPr lang="en" dirty="0"/>
              <a:t>	</a:t>
            </a:r>
          </a:p>
        </p:txBody>
      </p:sp>
      <p:sp>
        <p:nvSpPr>
          <p:cNvPr id="46" name="Shape 46"/>
          <p:cNvSpPr txBox="1">
            <a:spLocks noGrp="1"/>
          </p:cNvSpPr>
          <p:nvPr>
            <p:ph type="title"/>
          </p:nvPr>
        </p:nvSpPr>
        <p:spPr>
          <a:xfrm>
            <a:off x="352426" y="228600"/>
            <a:ext cx="7680900" cy="1066799"/>
          </a:xfrm>
          <a:prstGeom prst="rect">
            <a:avLst/>
          </a:prstGeom>
        </p:spPr>
        <p:txBody>
          <a:bodyPr lIns="91425" tIns="91425" rIns="91425" bIns="91425" anchor="b" anchorCtr="0">
            <a:spAutoFit/>
          </a:bodyPr>
          <a:lstStyle/>
          <a:p>
            <a:pPr>
              <a:buNone/>
            </a:pPr>
            <a:r>
              <a:rPr lang="en"/>
              <a:t>CyberCrime</a:t>
            </a:r>
          </a:p>
        </p:txBody>
      </p:sp>
    </p:spTree>
    <p:extLst>
      <p:ext uri="{BB962C8B-B14F-4D97-AF65-F5344CB8AC3E}">
        <p14:creationId xmlns:p14="http://schemas.microsoft.com/office/powerpoint/2010/main" val="1482285693"/>
      </p:ext>
    </p:extLst>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Shape 185"/>
          <p:cNvSpPr txBox="1">
            <a:spLocks noGrp="1"/>
          </p:cNvSpPr>
          <p:nvPr>
            <p:ph type="body" idx="4294967295"/>
          </p:nvPr>
        </p:nvSpPr>
        <p:spPr>
          <a:xfrm>
            <a:off x="352426" y="1463040"/>
            <a:ext cx="7680900" cy="2846903"/>
          </a:xfrm>
          <a:prstGeom prst="rect">
            <a:avLst/>
          </a:prstGeom>
        </p:spPr>
        <p:txBody>
          <a:bodyPr lIns="91425" tIns="91425" rIns="91425" bIns="91425" anchor="t" anchorCtr="0">
            <a:spAutoFit/>
          </a:bodyPr>
          <a:lstStyle/>
          <a:p>
            <a:pPr marL="457200" lvl="0" indent="-419100">
              <a:buSzPct val="277777"/>
              <a:buFont typeface="Arial"/>
              <a:buChar char="•"/>
            </a:pPr>
            <a:r>
              <a:rPr lang="en-US" dirty="0"/>
              <a:t>1987-1989 - France spies on IBM and Texas Instruments to help the state owned </a:t>
            </a:r>
            <a:r>
              <a:rPr lang="en-US" dirty="0" err="1"/>
              <a:t>Groupe</a:t>
            </a:r>
            <a:r>
              <a:rPr lang="en-US" dirty="0"/>
              <a:t> </a:t>
            </a:r>
            <a:r>
              <a:rPr lang="en-US" dirty="0" smtClean="0"/>
              <a:t>Bull</a:t>
            </a:r>
          </a:p>
          <a:p>
            <a:pPr marL="457200" lvl="0" indent="-419100">
              <a:buSzPct val="277777"/>
              <a:buFont typeface="Arial"/>
              <a:buChar char="•"/>
            </a:pPr>
            <a:r>
              <a:rPr lang="en" dirty="0" smtClean="0"/>
              <a:t>1993 </a:t>
            </a:r>
            <a:r>
              <a:rPr lang="en" dirty="0"/>
              <a:t>- German car company Opel accuses Volkswagen</a:t>
            </a:r>
          </a:p>
          <a:p>
            <a:pPr marL="914400" lvl="1" indent="-381000" rtl="0">
              <a:buClr>
                <a:schemeClr val="accent1"/>
              </a:buClr>
              <a:buSzPct val="133333"/>
              <a:buFont typeface="Courier New"/>
              <a:buChar char="o"/>
            </a:pPr>
            <a:r>
              <a:rPr lang="en" dirty="0"/>
              <a:t>Volkswagen subsequently sues for defamation</a:t>
            </a:r>
          </a:p>
          <a:p>
            <a:pPr marL="914400" lvl="1" indent="-381000" rtl="0">
              <a:buClr>
                <a:schemeClr val="accent1"/>
              </a:buClr>
              <a:buSzPct val="133333"/>
              <a:buFont typeface="Courier New"/>
              <a:buChar char="o"/>
            </a:pPr>
            <a:r>
              <a:rPr lang="en" dirty="0"/>
              <a:t>Ends with Volkswagen paying Opel $100 million</a:t>
            </a:r>
          </a:p>
          <a:p>
            <a:pPr marL="457200" lvl="0" indent="-419100" rtl="0">
              <a:buClr>
                <a:schemeClr val="accent5"/>
              </a:buClr>
              <a:buSzPct val="277777"/>
              <a:buFont typeface="Arial"/>
              <a:buChar char="•"/>
            </a:pPr>
            <a:r>
              <a:rPr lang="en" dirty="0"/>
              <a:t>2010 - Operation Aurora - GoogleChina and 20 other companies across China hacked</a:t>
            </a:r>
          </a:p>
          <a:p>
            <a:pPr marL="914400" lvl="1" indent="-381000">
              <a:buClr>
                <a:schemeClr val="accent1"/>
              </a:buClr>
              <a:buSzPct val="133333"/>
              <a:buFont typeface="Courier New"/>
              <a:buChar char="o"/>
            </a:pPr>
            <a:r>
              <a:rPr lang="en" dirty="0"/>
              <a:t>One motive was to collect personal information on human rights activists</a:t>
            </a:r>
          </a:p>
        </p:txBody>
      </p:sp>
      <p:sp>
        <p:nvSpPr>
          <p:cNvPr id="186" name="Shape 186"/>
          <p:cNvSpPr txBox="1">
            <a:spLocks noGrp="1"/>
          </p:cNvSpPr>
          <p:nvPr>
            <p:ph type="title"/>
          </p:nvPr>
        </p:nvSpPr>
        <p:spPr>
          <a:xfrm>
            <a:off x="352426" y="228600"/>
            <a:ext cx="7680900" cy="1066799"/>
          </a:xfrm>
          <a:prstGeom prst="rect">
            <a:avLst/>
          </a:prstGeom>
        </p:spPr>
        <p:txBody>
          <a:bodyPr lIns="91425" tIns="91425" rIns="91425" bIns="91425" anchor="b" anchorCtr="0">
            <a:spAutoFit/>
          </a:bodyPr>
          <a:lstStyle/>
          <a:p>
            <a:pPr>
              <a:buNone/>
            </a:pPr>
            <a:r>
              <a:rPr lang="en" sz="3000"/>
              <a:t>Corporate Espionage - Notable Instances</a:t>
            </a:r>
          </a:p>
        </p:txBody>
      </p:sp>
    </p:spTree>
    <p:extLst>
      <p:ext uri="{BB962C8B-B14F-4D97-AF65-F5344CB8AC3E}">
        <p14:creationId xmlns:p14="http://schemas.microsoft.com/office/powerpoint/2010/main" val="2467778518"/>
      </p:ext>
    </p:extLst>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Shape 191"/>
          <p:cNvSpPr txBox="1">
            <a:spLocks noGrp="1"/>
          </p:cNvSpPr>
          <p:nvPr>
            <p:ph type="body" idx="4294967295"/>
          </p:nvPr>
        </p:nvSpPr>
        <p:spPr>
          <a:xfrm>
            <a:off x="352426" y="1463040"/>
            <a:ext cx="7680900" cy="4724400"/>
          </a:xfrm>
          <a:prstGeom prst="rect">
            <a:avLst/>
          </a:prstGeom>
        </p:spPr>
        <p:txBody>
          <a:bodyPr lIns="91425" tIns="91425" rIns="91425" bIns="91425" anchor="t" anchorCtr="0">
            <a:spAutoFit/>
          </a:bodyPr>
          <a:lstStyle/>
          <a:p>
            <a:pPr marL="457200" lvl="0" indent="-419100" rtl="0">
              <a:buClr>
                <a:schemeClr val="accent5"/>
              </a:buClr>
              <a:buSzPct val="277777"/>
              <a:buFont typeface="Arial"/>
              <a:buChar char="•"/>
            </a:pPr>
            <a:r>
              <a:rPr lang="en"/>
              <a:t>Decreased profits for ethical companies</a:t>
            </a:r>
          </a:p>
          <a:p>
            <a:pPr marL="457200" lvl="0" indent="-419100" rtl="0">
              <a:buClr>
                <a:schemeClr val="accent5"/>
              </a:buClr>
              <a:buSzPct val="277777"/>
              <a:buFont typeface="Arial"/>
              <a:buChar char="•"/>
            </a:pPr>
            <a:r>
              <a:rPr lang="en"/>
              <a:t>Strained relationships amongst corporations</a:t>
            </a:r>
          </a:p>
          <a:p>
            <a:pPr marL="457200" lvl="0" indent="-419100" rtl="0">
              <a:buClr>
                <a:schemeClr val="accent5"/>
              </a:buClr>
              <a:buSzPct val="277777"/>
              <a:buFont typeface="Arial"/>
              <a:buChar char="•"/>
            </a:pPr>
            <a:r>
              <a:rPr lang="en"/>
              <a:t>Strained diplomacy amongst nations</a:t>
            </a:r>
          </a:p>
          <a:p>
            <a:pPr marL="457200" lvl="0" indent="-419100">
              <a:buClr>
                <a:schemeClr val="accent5"/>
              </a:buClr>
              <a:buSzPct val="277777"/>
              <a:buFont typeface="Arial"/>
              <a:buChar char="•"/>
            </a:pPr>
            <a:r>
              <a:rPr lang="en"/>
              <a:t>Potentially decreases innovation due to emphasis on copying over creating</a:t>
            </a:r>
          </a:p>
        </p:txBody>
      </p:sp>
      <p:sp>
        <p:nvSpPr>
          <p:cNvPr id="192" name="Shape 192"/>
          <p:cNvSpPr txBox="1">
            <a:spLocks noGrp="1"/>
          </p:cNvSpPr>
          <p:nvPr>
            <p:ph type="title"/>
          </p:nvPr>
        </p:nvSpPr>
        <p:spPr>
          <a:xfrm>
            <a:off x="352426" y="228600"/>
            <a:ext cx="7680900" cy="1066799"/>
          </a:xfrm>
          <a:prstGeom prst="rect">
            <a:avLst/>
          </a:prstGeom>
        </p:spPr>
        <p:txBody>
          <a:bodyPr lIns="91425" tIns="91425" rIns="91425" bIns="91425" anchor="b" anchorCtr="0">
            <a:spAutoFit/>
          </a:bodyPr>
          <a:lstStyle/>
          <a:p>
            <a:pPr>
              <a:buNone/>
            </a:pPr>
            <a:r>
              <a:rPr lang="en"/>
              <a:t>Impacts of Corporate Espionage</a:t>
            </a:r>
          </a:p>
        </p:txBody>
      </p:sp>
    </p:spTree>
    <p:extLst>
      <p:ext uri="{BB962C8B-B14F-4D97-AF65-F5344CB8AC3E}">
        <p14:creationId xmlns:p14="http://schemas.microsoft.com/office/powerpoint/2010/main" val="2557611193"/>
      </p:ext>
    </p:extLst>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Shape 197"/>
          <p:cNvSpPr txBox="1">
            <a:spLocks noGrp="1"/>
          </p:cNvSpPr>
          <p:nvPr>
            <p:ph type="body" idx="4294967295"/>
          </p:nvPr>
        </p:nvSpPr>
        <p:spPr>
          <a:xfrm>
            <a:off x="352426" y="1463040"/>
            <a:ext cx="7680959" cy="4724400"/>
          </a:xfrm>
          <a:prstGeom prst="rect">
            <a:avLst/>
          </a:prstGeom>
          <a:noFill/>
          <a:ln>
            <a:noFill/>
          </a:ln>
        </p:spPr>
        <p:txBody>
          <a:bodyPr lIns="91425" tIns="45700" rIns="91425" bIns="45700" anchor="t" anchorCtr="0">
            <a:spAutoFit/>
          </a:bodyPr>
          <a:lstStyle/>
          <a:p>
            <a:pPr lvl="0" rtl="0">
              <a:buNone/>
            </a:pPr>
            <a:r>
              <a:rPr lang="en"/>
              <a:t>What is identity theft? </a:t>
            </a:r>
          </a:p>
          <a:p>
            <a:pPr lvl="0" rtl="0">
              <a:buNone/>
            </a:pPr>
            <a:r>
              <a:rPr lang="en"/>
              <a:t>The FTC explains that identity theft occurs when someone uses your personally identifying information, like your name, Social Security number, or credit card number, without your permission to commit fraud or other crimes. </a:t>
            </a:r>
          </a:p>
          <a:p>
            <a:endParaRPr lang="en"/>
          </a:p>
          <a:p>
            <a:pPr lvl="0" rtl="0">
              <a:buNone/>
            </a:pPr>
            <a:r>
              <a:rPr lang="en"/>
              <a:t>How many people have their identities stolen?</a:t>
            </a:r>
          </a:p>
          <a:p>
            <a:pPr lvl="0" rtl="0">
              <a:buNone/>
            </a:pPr>
            <a:r>
              <a:rPr lang="en"/>
              <a:t>The FTC estimates that as many as </a:t>
            </a:r>
            <a:r>
              <a:rPr lang="en" b="1">
                <a:solidFill>
                  <a:srgbClr val="CC0000"/>
                </a:solidFill>
              </a:rPr>
              <a:t>9 million</a:t>
            </a:r>
            <a:r>
              <a:rPr lang="en"/>
              <a:t> Americans have their identities stolen each year. So many, in fact, that you may know someone who have experienced some form of identity theft. </a:t>
            </a:r>
          </a:p>
          <a:p>
            <a:endParaRPr lang="en"/>
          </a:p>
          <a:p>
            <a:endParaRPr lang="en"/>
          </a:p>
          <a:p>
            <a:pPr>
              <a:buNone/>
            </a:pPr>
            <a:r>
              <a:rPr lang="en"/>
              <a:t>Speaker: Andrew Williamson</a:t>
            </a:r>
          </a:p>
        </p:txBody>
      </p:sp>
      <p:sp>
        <p:nvSpPr>
          <p:cNvPr id="198" name="Shape 198"/>
          <p:cNvSpPr txBox="1">
            <a:spLocks noGrp="1"/>
          </p:cNvSpPr>
          <p:nvPr>
            <p:ph type="title"/>
          </p:nvPr>
        </p:nvSpPr>
        <p:spPr>
          <a:xfrm>
            <a:off x="352426" y="228600"/>
            <a:ext cx="7680959"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a:solidFill>
                  <a:schemeClr val="lt1"/>
                </a:solidFill>
                <a:latin typeface="Arial"/>
                <a:ea typeface="Arial"/>
                <a:cs typeface="Arial"/>
                <a:sym typeface="Arial"/>
              </a:rPr>
              <a:t>ID Theft</a:t>
            </a:r>
            <a:r>
              <a:rPr lang="en"/>
              <a:t> - Beginning Information</a:t>
            </a:r>
          </a:p>
        </p:txBody>
      </p:sp>
      <p:sp>
        <p:nvSpPr>
          <p:cNvPr id="199" name="Shape 199"/>
          <p:cNvSpPr/>
          <p:nvPr/>
        </p:nvSpPr>
        <p:spPr>
          <a:xfrm>
            <a:off x="59472" y="65048"/>
            <a:ext cx="812799" cy="609599"/>
          </a:xfrm>
          <a:prstGeom prst="rect">
            <a:avLst/>
          </a:prstGeom>
          <a:blipFill>
            <a:blip r:embed="rId3"/>
            <a:stretch>
              <a:fillRect/>
            </a:stretch>
          </a:blipFill>
        </p:spPr>
      </p:sp>
      <p:sp>
        <p:nvSpPr>
          <p:cNvPr id="200" name="Shape 200"/>
          <p:cNvSpPr/>
          <p:nvPr/>
        </p:nvSpPr>
        <p:spPr>
          <a:xfrm>
            <a:off x="6220350" y="4745182"/>
            <a:ext cx="2472900" cy="1951282"/>
          </a:xfrm>
          <a:prstGeom prst="rect">
            <a:avLst/>
          </a:prstGeom>
          <a:blipFill>
            <a:blip r:embed="rId4"/>
            <a:stretch>
              <a:fillRect/>
            </a:stretch>
          </a:blipFill>
          <a:ln>
            <a:noFill/>
          </a:ln>
        </p:spPr>
      </p:sp>
    </p:spTree>
    <p:extLst>
      <p:ext uri="{BB962C8B-B14F-4D97-AF65-F5344CB8AC3E}">
        <p14:creationId xmlns:p14="http://schemas.microsoft.com/office/powerpoint/2010/main" val="813664941"/>
      </p:ext>
    </p:extLst>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Shape 205"/>
          <p:cNvSpPr txBox="1">
            <a:spLocks noGrp="1"/>
          </p:cNvSpPr>
          <p:nvPr>
            <p:ph type="body" idx="4294967295"/>
          </p:nvPr>
        </p:nvSpPr>
        <p:spPr>
          <a:xfrm>
            <a:off x="352426" y="1463040"/>
            <a:ext cx="7680900" cy="4724400"/>
          </a:xfrm>
          <a:prstGeom prst="rect">
            <a:avLst/>
          </a:prstGeom>
          <a:noFill/>
          <a:ln>
            <a:noFill/>
          </a:ln>
        </p:spPr>
        <p:txBody>
          <a:bodyPr lIns="91425" tIns="45700" rIns="91425" bIns="45700" anchor="t" anchorCtr="0">
            <a:spAutoFit/>
          </a:bodyPr>
          <a:lstStyle/>
          <a:p>
            <a:pPr lvl="0" rtl="0">
              <a:buNone/>
            </a:pPr>
            <a:r>
              <a:rPr lang="en"/>
              <a:t>How does somebody steal an identity online? What should I watch out for? </a:t>
            </a:r>
          </a:p>
          <a:p>
            <a:pPr lvl="0" rtl="0">
              <a:buNone/>
            </a:pPr>
            <a:r>
              <a:rPr lang="en"/>
              <a:t>1. Phishing: They pretend to be something they are not in an attempt to get your personal information. </a:t>
            </a:r>
          </a:p>
          <a:p>
            <a:pPr lvl="0" rtl="0">
              <a:buNone/>
            </a:pPr>
            <a:r>
              <a:rPr lang="en"/>
              <a:t>2. IP Spoofing: A technique used to gain access to computers, whereby the intruder sends a message to the computer with an IP address indicating that the message is coming from a trusted source. </a:t>
            </a:r>
          </a:p>
          <a:p>
            <a:pPr lvl="0" rtl="0">
              <a:buNone/>
            </a:pPr>
            <a:r>
              <a:rPr lang="en"/>
              <a:t>3. E-Mail Spoofing: The header of an e-mail appear to have originated from a trusted source in an attempt to get you to respond to their solicitations. </a:t>
            </a:r>
          </a:p>
          <a:p>
            <a:pPr lvl="0" rtl="0">
              <a:buNone/>
            </a:pPr>
            <a:r>
              <a:rPr lang="en"/>
              <a:t>4. Link Alteration: Altering the return address in a web page sent to a consumer to make it go to the hackers site rather than the legitimate site. This happens mostly from E-Mail Spoofing. </a:t>
            </a:r>
          </a:p>
        </p:txBody>
      </p:sp>
      <p:sp>
        <p:nvSpPr>
          <p:cNvPr id="206" name="Shape 206"/>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a:solidFill>
                  <a:schemeClr val="lt1"/>
                </a:solidFill>
                <a:latin typeface="Arial"/>
                <a:ea typeface="Arial"/>
                <a:cs typeface="Arial"/>
                <a:sym typeface="Arial"/>
              </a:rPr>
              <a:t>ID Theft - Techniques</a:t>
            </a:r>
          </a:p>
        </p:txBody>
      </p:sp>
      <p:sp>
        <p:nvSpPr>
          <p:cNvPr id="207" name="Shape 207"/>
          <p:cNvSpPr/>
          <p:nvPr/>
        </p:nvSpPr>
        <p:spPr>
          <a:xfrm>
            <a:off x="59472" y="65048"/>
            <a:ext cx="812799" cy="609599"/>
          </a:xfrm>
          <a:prstGeom prst="rect">
            <a:avLst/>
          </a:prstGeom>
          <a:blipFill>
            <a:blip r:embed="rId3"/>
            <a:stretch>
              <a:fillRect/>
            </a:stretch>
          </a:blipFill>
        </p:spPr>
      </p:sp>
    </p:spTree>
    <p:extLst>
      <p:ext uri="{BB962C8B-B14F-4D97-AF65-F5344CB8AC3E}">
        <p14:creationId xmlns:p14="http://schemas.microsoft.com/office/powerpoint/2010/main" val="2402132614"/>
      </p:ext>
    </p:extLst>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Shape 212"/>
          <p:cNvSpPr txBox="1">
            <a:spLocks noGrp="1"/>
          </p:cNvSpPr>
          <p:nvPr>
            <p:ph type="body" idx="4294967295"/>
          </p:nvPr>
        </p:nvSpPr>
        <p:spPr>
          <a:xfrm>
            <a:off x="352426" y="1463040"/>
            <a:ext cx="7680900" cy="4724400"/>
          </a:xfrm>
          <a:prstGeom prst="rect">
            <a:avLst/>
          </a:prstGeom>
          <a:noFill/>
          <a:ln>
            <a:noFill/>
          </a:ln>
        </p:spPr>
        <p:txBody>
          <a:bodyPr lIns="91425" tIns="45700" rIns="91425" bIns="45700" anchor="t" anchorCtr="0">
            <a:spAutoFit/>
          </a:bodyPr>
          <a:lstStyle/>
          <a:p>
            <a:pPr lvl="0" rtl="0">
              <a:buNone/>
            </a:pPr>
            <a:r>
              <a:rPr lang="en"/>
              <a:t>What do they do with my identity? </a:t>
            </a:r>
          </a:p>
          <a:p>
            <a:pPr lvl="0" rtl="0">
              <a:buNone/>
            </a:pPr>
            <a:r>
              <a:rPr lang="en"/>
              <a:t>1. Credit card fraud - They may open credit card accounts in your name, and max them out. Leaving you with the problems on your credit report. </a:t>
            </a:r>
          </a:p>
          <a:p>
            <a:pPr lvl="0" rtl="0">
              <a:buNone/>
            </a:pPr>
            <a:r>
              <a:rPr lang="en"/>
              <a:t>2. Phone or utilities fraud - They may open up a new phone or wireless account in your name, and run up the charges. They can even run up charges on an existing account that you own.</a:t>
            </a:r>
          </a:p>
          <a:p>
            <a:pPr lvl="0" rtl="0">
              <a:buNone/>
            </a:pPr>
            <a:r>
              <a:rPr lang="en"/>
              <a:t>3. Bank/finance fraud - They can create counterfeit checks, bank accounts, ATM/debit cards and loans in your name. </a:t>
            </a:r>
          </a:p>
          <a:p>
            <a:pPr lvl="0" rtl="0">
              <a:buNone/>
            </a:pPr>
            <a:r>
              <a:rPr lang="en"/>
              <a:t>4. Government documents fraud - They may get a drivers license or official ID card issues in your name but with their picture. </a:t>
            </a:r>
          </a:p>
          <a:p>
            <a:endParaRPr lang="en"/>
          </a:p>
          <a:p>
            <a:pPr lvl="0" rtl="0">
              <a:buNone/>
            </a:pPr>
            <a:r>
              <a:rPr lang="en"/>
              <a:t>They can even get a job, rent a house to someone and tell a police officer that they are you while being arrested. </a:t>
            </a:r>
          </a:p>
        </p:txBody>
      </p:sp>
      <p:sp>
        <p:nvSpPr>
          <p:cNvPr id="213" name="Shape 213"/>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a:solidFill>
                  <a:schemeClr val="lt1"/>
                </a:solidFill>
                <a:latin typeface="Arial"/>
                <a:ea typeface="Arial"/>
                <a:cs typeface="Arial"/>
                <a:sym typeface="Arial"/>
              </a:rPr>
              <a:t>ID Theft</a:t>
            </a:r>
          </a:p>
        </p:txBody>
      </p:sp>
      <p:sp>
        <p:nvSpPr>
          <p:cNvPr id="214" name="Shape 214"/>
          <p:cNvSpPr/>
          <p:nvPr/>
        </p:nvSpPr>
        <p:spPr>
          <a:xfrm>
            <a:off x="59472" y="65048"/>
            <a:ext cx="812799" cy="609599"/>
          </a:xfrm>
          <a:prstGeom prst="rect">
            <a:avLst/>
          </a:prstGeom>
          <a:blipFill>
            <a:blip r:embed="rId3"/>
            <a:stretch>
              <a:fillRect/>
            </a:stretch>
          </a:blipFill>
        </p:spPr>
      </p:sp>
    </p:spTree>
    <p:extLst>
      <p:ext uri="{BB962C8B-B14F-4D97-AF65-F5344CB8AC3E}">
        <p14:creationId xmlns:p14="http://schemas.microsoft.com/office/powerpoint/2010/main" val="1859113973"/>
      </p:ext>
    </p:extLst>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body" idx="4294967295"/>
          </p:nvPr>
        </p:nvSpPr>
        <p:spPr>
          <a:xfrm>
            <a:off x="352426" y="1463040"/>
            <a:ext cx="7680900" cy="4962599"/>
          </a:xfrm>
          <a:prstGeom prst="rect">
            <a:avLst/>
          </a:prstGeom>
          <a:noFill/>
          <a:ln>
            <a:noFill/>
          </a:ln>
        </p:spPr>
        <p:txBody>
          <a:bodyPr lIns="91425" tIns="45700" rIns="91425" bIns="45700" anchor="t" anchorCtr="0">
            <a:spAutoFit/>
          </a:bodyPr>
          <a:lstStyle/>
          <a:p>
            <a:pPr lvl="0" rtl="0">
              <a:buNone/>
            </a:pPr>
            <a:r>
              <a:rPr lang="en"/>
              <a:t>How to keep safe? </a:t>
            </a:r>
          </a:p>
          <a:p>
            <a:pPr lvl="0" rtl="0">
              <a:buNone/>
            </a:pPr>
            <a:r>
              <a:rPr lang="en"/>
              <a:t>Everyone here is technologically adept. Use common sense and check URLS when nervous about a page. When getting a fraudulent email, check it thoroughly. Don't make purchases on any places that seem a bit off. </a:t>
            </a:r>
            <a:r>
              <a:rPr lang="en">
                <a:solidFill>
                  <a:srgbClr val="CC0000"/>
                </a:solidFill>
              </a:rPr>
              <a:t>NEVER GIVE OUT YOUR SOCIAL SECURITY NUMBER.</a:t>
            </a:r>
            <a:r>
              <a:rPr lang="en"/>
              <a:t> This website is also a great source for information: http://www.onguardonline.gov/articles/0005-identity-theft</a:t>
            </a:r>
          </a:p>
          <a:p>
            <a:pPr lvl="0" rtl="0">
              <a:buNone/>
            </a:pPr>
            <a:r>
              <a:rPr lang="en"/>
              <a:t>What are the ethics?</a:t>
            </a:r>
          </a:p>
          <a:p>
            <a:pPr lvl="0" rtl="0">
              <a:buNone/>
            </a:pPr>
            <a:r>
              <a:rPr lang="en"/>
              <a:t>This is a relatively new problem but our legal system and news media have sent a message out about identity theft: it is criminal. There is no excuse. Everybody that commits ID theft knows that it is a crime and it is blatant. The ethics are obvious but i'll put it here just in case something is unclear:</a:t>
            </a:r>
          </a:p>
          <a:p>
            <a:pPr lvl="0" rtl="0">
              <a:buNone/>
            </a:pPr>
            <a:r>
              <a:rPr lang="en">
                <a:solidFill>
                  <a:srgbClr val="FF0000"/>
                </a:solidFill>
              </a:rPr>
              <a:t>Don't steal somebody's ID. You will ruin your life if you try, and you deserve to be locked away if you are that dumb to try.</a:t>
            </a:r>
          </a:p>
        </p:txBody>
      </p:sp>
      <p:sp>
        <p:nvSpPr>
          <p:cNvPr id="220" name="Shape 220"/>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a:solidFill>
                  <a:schemeClr val="lt1"/>
                </a:solidFill>
                <a:latin typeface="Arial"/>
                <a:ea typeface="Arial"/>
                <a:cs typeface="Arial"/>
                <a:sym typeface="Arial"/>
              </a:rPr>
              <a:t>ID Theft</a:t>
            </a:r>
          </a:p>
        </p:txBody>
      </p:sp>
      <p:sp>
        <p:nvSpPr>
          <p:cNvPr id="221" name="Shape 221"/>
          <p:cNvSpPr/>
          <p:nvPr/>
        </p:nvSpPr>
        <p:spPr>
          <a:xfrm>
            <a:off x="59472" y="65048"/>
            <a:ext cx="812799" cy="609599"/>
          </a:xfrm>
          <a:prstGeom prst="rect">
            <a:avLst/>
          </a:prstGeom>
          <a:blipFill>
            <a:blip r:embed="rId3"/>
            <a:stretch>
              <a:fillRect/>
            </a:stretch>
          </a:blipFill>
        </p:spPr>
      </p:sp>
    </p:spTree>
    <p:extLst>
      <p:ext uri="{BB962C8B-B14F-4D97-AF65-F5344CB8AC3E}">
        <p14:creationId xmlns:p14="http://schemas.microsoft.com/office/powerpoint/2010/main" val="3280081817"/>
      </p:ext>
    </p:extLst>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body" idx="4294967295"/>
          </p:nvPr>
        </p:nvSpPr>
        <p:spPr>
          <a:xfrm>
            <a:off x="111799" y="1463040"/>
            <a:ext cx="8932200" cy="4724400"/>
          </a:xfrm>
          <a:prstGeom prst="rect">
            <a:avLst/>
          </a:prstGeom>
          <a:noFill/>
          <a:ln w="9525" cap="flat">
            <a:solidFill>
              <a:srgbClr val="000000"/>
            </a:solidFill>
            <a:prstDash val="solid"/>
            <a:round/>
            <a:headEnd type="none" w="med" len="med"/>
            <a:tailEnd type="none" w="med" len="med"/>
          </a:ln>
        </p:spPr>
        <p:txBody>
          <a:bodyPr lIns="91425" tIns="45700" rIns="91425" bIns="45700" anchor="t" anchorCtr="0">
            <a:spAutoFit/>
          </a:bodyPr>
          <a:lstStyle/>
          <a:p>
            <a:pPr marL="457200" lvl="0" indent="-419100" rtl="0">
              <a:buClr>
                <a:schemeClr val="accent5"/>
              </a:buClr>
              <a:buSzPct val="277777"/>
              <a:buFont typeface="Arial"/>
              <a:buChar char="•"/>
            </a:pPr>
            <a:r>
              <a:rPr lang="en"/>
              <a:t>Title I:      Enhancing Domestic Security against Terrorism</a:t>
            </a:r>
          </a:p>
          <a:p>
            <a:pPr marL="457200" lvl="0" indent="-419100" rtl="0">
              <a:buClr>
                <a:schemeClr val="accent5"/>
              </a:buClr>
              <a:buSzPct val="277777"/>
              <a:buFont typeface="Arial"/>
              <a:buChar char="•"/>
            </a:pPr>
            <a:r>
              <a:rPr lang="en">
                <a:solidFill>
                  <a:srgbClr val="FF0000"/>
                </a:solidFill>
              </a:rPr>
              <a:t>Title II:     Surveillance procedures</a:t>
            </a:r>
          </a:p>
          <a:p>
            <a:pPr marL="457200" lvl="0" indent="-419100" rtl="0">
              <a:buClr>
                <a:schemeClr val="accent5"/>
              </a:buClr>
              <a:buSzPct val="277777"/>
              <a:buFont typeface="Arial"/>
              <a:buChar char="•"/>
            </a:pPr>
            <a:r>
              <a:rPr lang="en"/>
              <a:t>Title III:    Anti-money-laundering to prevent terrorism</a:t>
            </a:r>
          </a:p>
          <a:p>
            <a:pPr marL="457200" lvl="0" indent="-419100" rtl="0">
              <a:buClr>
                <a:schemeClr val="accent5"/>
              </a:buClr>
              <a:buSzPct val="277777"/>
              <a:buFont typeface="Arial"/>
              <a:buChar char="•"/>
            </a:pPr>
            <a:r>
              <a:rPr lang="en"/>
              <a:t>Title IV:   Border security</a:t>
            </a:r>
          </a:p>
          <a:p>
            <a:pPr marL="457200" lvl="0" indent="-419100" rtl="0">
              <a:buClr>
                <a:schemeClr val="accent5"/>
              </a:buClr>
              <a:buSzPct val="277777"/>
              <a:buFont typeface="Arial"/>
              <a:buChar char="•"/>
            </a:pPr>
            <a:r>
              <a:rPr lang="en"/>
              <a:t>Title V:    Removing obstacles to investigating terrorism</a:t>
            </a:r>
          </a:p>
          <a:p>
            <a:pPr marL="457200" lvl="0" indent="-419100" rtl="0">
              <a:buClr>
                <a:schemeClr val="accent5"/>
              </a:buClr>
              <a:buSzPct val="277777"/>
              <a:buFont typeface="Arial"/>
              <a:buChar char="•"/>
            </a:pPr>
            <a:r>
              <a:rPr lang="en"/>
              <a:t>Title VI:   Victims and families of victims of terrorism</a:t>
            </a:r>
          </a:p>
          <a:p>
            <a:pPr marL="457200" lvl="0" indent="-419100" rtl="0">
              <a:buClr>
                <a:schemeClr val="accent5"/>
              </a:buClr>
              <a:buSzPct val="277777"/>
              <a:buFont typeface="Arial"/>
              <a:buChar char="•"/>
            </a:pPr>
            <a:r>
              <a:rPr lang="en"/>
              <a:t>Title VII:   Increased information sharing for critical infrastructure protection</a:t>
            </a:r>
          </a:p>
          <a:p>
            <a:pPr marL="457200" lvl="0" indent="-419100" rtl="0">
              <a:buClr>
                <a:schemeClr val="accent5"/>
              </a:buClr>
              <a:buSzPct val="277777"/>
              <a:buFont typeface="Arial"/>
              <a:buChar char="•"/>
            </a:pPr>
            <a:r>
              <a:rPr lang="en">
                <a:solidFill>
                  <a:srgbClr val="D9D9D9"/>
                </a:solidFill>
              </a:rPr>
              <a:t>Title VIII:  Terrorism criminal law</a:t>
            </a:r>
          </a:p>
          <a:p>
            <a:pPr marL="457200" lvl="0" indent="-419100" rtl="0">
              <a:buClr>
                <a:schemeClr val="accent5"/>
              </a:buClr>
              <a:buSzPct val="277777"/>
              <a:buFont typeface="Arial"/>
              <a:buChar char="•"/>
            </a:pPr>
            <a:r>
              <a:rPr lang="en"/>
              <a:t>Title IX:    Improved Intelligence</a:t>
            </a:r>
          </a:p>
          <a:p>
            <a:pPr marL="457200" lvl="0" indent="-419100" rtl="0">
              <a:buClr>
                <a:schemeClr val="accent5"/>
              </a:buClr>
              <a:buSzPct val="277777"/>
              <a:buFont typeface="Arial"/>
              <a:buChar char="•"/>
            </a:pPr>
            <a:r>
              <a:rPr lang="en"/>
              <a:t>Title X:	 Miscellaneous</a:t>
            </a:r>
          </a:p>
        </p:txBody>
      </p:sp>
      <p:sp>
        <p:nvSpPr>
          <p:cNvPr id="227" name="Shape 227"/>
          <p:cNvSpPr txBox="1">
            <a:spLocks noGrp="1"/>
          </p:cNvSpPr>
          <p:nvPr>
            <p:ph type="title"/>
          </p:nvPr>
        </p:nvSpPr>
        <p:spPr>
          <a:xfrm>
            <a:off x="352426" y="228600"/>
            <a:ext cx="7680959"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a:solidFill>
                  <a:schemeClr val="lt1"/>
                </a:solidFill>
                <a:latin typeface="Arial"/>
                <a:ea typeface="Arial"/>
                <a:cs typeface="Arial"/>
                <a:sym typeface="Arial"/>
              </a:rPr>
              <a:t>The Patriot Act</a:t>
            </a:r>
          </a:p>
        </p:txBody>
      </p:sp>
      <p:sp>
        <p:nvSpPr>
          <p:cNvPr id="228" name="Shape 228"/>
          <p:cNvSpPr/>
          <p:nvPr/>
        </p:nvSpPr>
        <p:spPr>
          <a:xfrm>
            <a:off x="59472" y="65048"/>
            <a:ext cx="812799" cy="609599"/>
          </a:xfrm>
          <a:prstGeom prst="rect">
            <a:avLst/>
          </a:prstGeom>
          <a:blipFill>
            <a:blip r:embed="rId3"/>
            <a:stretch>
              <a:fillRect/>
            </a:stretch>
          </a:blipFill>
        </p:spPr>
      </p:sp>
    </p:spTree>
    <p:extLst>
      <p:ext uri="{BB962C8B-B14F-4D97-AF65-F5344CB8AC3E}">
        <p14:creationId xmlns:p14="http://schemas.microsoft.com/office/powerpoint/2010/main" val="1605735230"/>
      </p:ext>
    </p:extLst>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Shape 233"/>
          <p:cNvSpPr txBox="1"/>
          <p:nvPr/>
        </p:nvSpPr>
        <p:spPr>
          <a:xfrm>
            <a:off x="511100" y="204450"/>
            <a:ext cx="8149799" cy="1152299"/>
          </a:xfrm>
          <a:prstGeom prst="rect">
            <a:avLst/>
          </a:prstGeom>
          <a:noFill/>
        </p:spPr>
        <p:txBody>
          <a:bodyPr lIns="91425" tIns="91425" rIns="91425" bIns="91425" anchor="t" anchorCtr="0">
            <a:spAutoFit/>
          </a:bodyPr>
          <a:lstStyle/>
          <a:p>
            <a:pPr algn="ctr">
              <a:buNone/>
            </a:pPr>
            <a:r>
              <a:rPr lang="en" sz="3600" u="sng">
                <a:solidFill>
                  <a:srgbClr val="FF0000"/>
                </a:solidFill>
              </a:rPr>
              <a:t>Title II:     Surveillance procedures</a:t>
            </a:r>
          </a:p>
        </p:txBody>
      </p:sp>
      <p:sp>
        <p:nvSpPr>
          <p:cNvPr id="234" name="Shape 234"/>
          <p:cNvSpPr txBox="1"/>
          <p:nvPr/>
        </p:nvSpPr>
        <p:spPr>
          <a:xfrm>
            <a:off x="408875" y="1310275"/>
            <a:ext cx="8363400" cy="5175899"/>
          </a:xfrm>
          <a:prstGeom prst="rect">
            <a:avLst/>
          </a:prstGeom>
          <a:noFill/>
        </p:spPr>
        <p:txBody>
          <a:bodyPr lIns="91425" tIns="91425" rIns="91425" bIns="91425" anchor="t" anchorCtr="0">
            <a:spAutoFit/>
          </a:bodyPr>
          <a:lstStyle/>
          <a:p>
            <a:pPr lvl="0" rtl="0">
              <a:buNone/>
            </a:pPr>
            <a:r>
              <a:rPr lang="en" sz="1800">
                <a:solidFill>
                  <a:srgbClr val="CCCCCC"/>
                </a:solidFill>
              </a:rPr>
              <a:t>Allowed government to gather intelligence on U.S. and non-U.S. citizens and share it.</a:t>
            </a:r>
          </a:p>
          <a:p>
            <a:endParaRPr lang="en" sz="1800">
              <a:solidFill>
                <a:srgbClr val="CCCCCC"/>
              </a:solidFill>
            </a:endParaRPr>
          </a:p>
          <a:p>
            <a:pPr lvl="0" rtl="0">
              <a:buNone/>
            </a:pPr>
            <a:r>
              <a:rPr lang="en" sz="1800">
                <a:solidFill>
                  <a:srgbClr val="CCCCCC"/>
                </a:solidFill>
              </a:rPr>
              <a:t>Expanded the scope of wiretapping to include session times, durations of communication, and numbers / addresses.</a:t>
            </a:r>
          </a:p>
          <a:p>
            <a:pPr lvl="0" rtl="0">
              <a:buNone/>
            </a:pPr>
            <a:r>
              <a:rPr lang="en" sz="1800">
                <a:solidFill>
                  <a:srgbClr val="CCCCCC"/>
                </a:solidFill>
              </a:rPr>
              <a:t> </a:t>
            </a:r>
          </a:p>
          <a:p>
            <a:pPr lvl="0" rtl="0">
              <a:buNone/>
            </a:pPr>
            <a:r>
              <a:rPr lang="en" sz="1800">
                <a:solidFill>
                  <a:srgbClr val="CCCCCC"/>
                </a:solidFill>
              </a:rPr>
              <a:t>Allowed to wiretap on normal search warrant.</a:t>
            </a:r>
          </a:p>
          <a:p>
            <a:endParaRPr lang="en" sz="1800">
              <a:solidFill>
                <a:srgbClr val="CCCCCC"/>
              </a:solidFill>
            </a:endParaRPr>
          </a:p>
          <a:p>
            <a:pPr lvl="0" rtl="0">
              <a:buNone/>
            </a:pPr>
            <a:r>
              <a:rPr lang="en" sz="1800">
                <a:solidFill>
                  <a:srgbClr val="CCCCCC"/>
                </a:solidFill>
              </a:rPr>
              <a:t>Roving wiretap.</a:t>
            </a:r>
          </a:p>
          <a:p>
            <a:pPr lvl="0" rtl="0">
              <a:buNone/>
            </a:pPr>
            <a:r>
              <a:rPr lang="en" sz="1800">
                <a:solidFill>
                  <a:srgbClr val="CCCCCC"/>
                </a:solidFill>
              </a:rPr>
              <a:t> </a:t>
            </a:r>
          </a:p>
          <a:p>
            <a:pPr lvl="0" rtl="0">
              <a:buNone/>
            </a:pPr>
            <a:r>
              <a:rPr lang="en" sz="1800">
                <a:solidFill>
                  <a:srgbClr val="CCCCCC"/>
                </a:solidFill>
              </a:rPr>
              <a:t>Gave FBI access to documents to reveal patterns of U.S. citizens.</a:t>
            </a:r>
          </a:p>
          <a:p>
            <a:pPr lvl="0" rtl="0">
              <a:buNone/>
            </a:pPr>
            <a:r>
              <a:rPr lang="en" sz="1800">
                <a:solidFill>
                  <a:srgbClr val="CCCCCC"/>
                </a:solidFill>
              </a:rPr>
              <a:t> </a:t>
            </a:r>
          </a:p>
          <a:p>
            <a:pPr lvl="0" rtl="0">
              <a:buNone/>
            </a:pPr>
            <a:r>
              <a:rPr lang="en" sz="1800">
                <a:solidFill>
                  <a:srgbClr val="CCCCCC"/>
                </a:solidFill>
              </a:rPr>
              <a:t>Allowed law enforcement to physically enter onto private property without owner's permission or knowledge. Fortunately, it was considered unconstitutional afterwards and repealed.</a:t>
            </a:r>
          </a:p>
          <a:p>
            <a:endParaRPr lang="en" sz="1800">
              <a:solidFill>
                <a:srgbClr val="CCCCCC"/>
              </a:solidFill>
            </a:endParaRPr>
          </a:p>
          <a:p>
            <a:endParaRPr lang="en" sz="1800">
              <a:solidFill>
                <a:srgbClr val="CCCCCC"/>
              </a:solidFill>
            </a:endParaRPr>
          </a:p>
          <a:p>
            <a:endParaRPr lang="en" sz="1800">
              <a:solidFill>
                <a:srgbClr val="CCCCCC"/>
              </a:solidFill>
            </a:endParaRPr>
          </a:p>
        </p:txBody>
      </p:sp>
    </p:spTree>
    <p:extLst>
      <p:ext uri="{BB962C8B-B14F-4D97-AF65-F5344CB8AC3E}">
        <p14:creationId xmlns:p14="http://schemas.microsoft.com/office/powerpoint/2010/main" val="3838572334"/>
      </p:ext>
    </p:extLst>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Shape 239"/>
          <p:cNvSpPr txBox="1"/>
          <p:nvPr/>
        </p:nvSpPr>
        <p:spPr>
          <a:xfrm>
            <a:off x="511100" y="204450"/>
            <a:ext cx="8149799" cy="1152299"/>
          </a:xfrm>
          <a:prstGeom prst="rect">
            <a:avLst/>
          </a:prstGeom>
          <a:noFill/>
        </p:spPr>
        <p:txBody>
          <a:bodyPr lIns="91425" tIns="91425" rIns="91425" bIns="91425" anchor="t" anchorCtr="0">
            <a:spAutoFit/>
          </a:bodyPr>
          <a:lstStyle/>
          <a:p>
            <a:pPr lvl="0" algn="ctr" rtl="0">
              <a:buNone/>
            </a:pPr>
            <a:r>
              <a:rPr lang="en" sz="3600" u="sng">
                <a:solidFill>
                  <a:srgbClr val="FF0000"/>
                </a:solidFill>
              </a:rPr>
              <a:t>Controversies</a:t>
            </a:r>
          </a:p>
        </p:txBody>
      </p:sp>
      <p:sp>
        <p:nvSpPr>
          <p:cNvPr id="240" name="Shape 240"/>
          <p:cNvSpPr txBox="1"/>
          <p:nvPr/>
        </p:nvSpPr>
        <p:spPr>
          <a:xfrm>
            <a:off x="408875" y="1310275"/>
            <a:ext cx="8363400" cy="5175899"/>
          </a:xfrm>
          <a:prstGeom prst="rect">
            <a:avLst/>
          </a:prstGeom>
          <a:noFill/>
        </p:spPr>
        <p:txBody>
          <a:bodyPr lIns="91425" tIns="91425" rIns="91425" bIns="91425" anchor="t" anchorCtr="0">
            <a:spAutoFit/>
          </a:bodyPr>
          <a:lstStyle/>
          <a:p>
            <a:pPr marL="0" lvl="0" indent="0" rtl="0">
              <a:buNone/>
            </a:pPr>
            <a:r>
              <a:rPr lang="en" sz="2400">
                <a:solidFill>
                  <a:srgbClr val="CCCCCC"/>
                </a:solidFill>
              </a:rPr>
              <a:t>
Citizens giving up privacy and some constitutional rights for "protection"?</a:t>
            </a:r>
          </a:p>
          <a:p>
            <a:endParaRPr lang="en" sz="2400">
              <a:solidFill>
                <a:srgbClr val="CCCCCC"/>
              </a:solidFill>
            </a:endParaRPr>
          </a:p>
          <a:p>
            <a:endParaRPr lang="en" sz="2400">
              <a:solidFill>
                <a:srgbClr val="CCCCCC"/>
              </a:solidFill>
            </a:endParaRPr>
          </a:p>
          <a:p>
            <a:endParaRPr lang="en" sz="2400">
              <a:solidFill>
                <a:srgbClr val="CCCCCC"/>
              </a:solidFill>
            </a:endParaRPr>
          </a:p>
          <a:p>
            <a:endParaRPr lang="en" sz="2400">
              <a:solidFill>
                <a:srgbClr val="CCCCCC"/>
              </a:solidFill>
            </a:endParaRPr>
          </a:p>
          <a:p>
            <a:pPr marL="0" lvl="0" indent="0" rtl="0">
              <a:buNone/>
            </a:pPr>
            <a:r>
              <a:rPr lang="en" sz="2400">
                <a:solidFill>
                  <a:srgbClr val="CCCCCC"/>
                </a:solidFill>
              </a:rPr>
              <a:t>U.S. vs. Antoine Jones </a:t>
            </a:r>
          </a:p>
          <a:p>
            <a:pPr marL="0" lvl="0" indent="0" rtl="0">
              <a:buNone/>
            </a:pPr>
            <a:r>
              <a:rPr lang="en" sz="2400">
                <a:solidFill>
                  <a:srgbClr val="CCCCCC"/>
                </a:solidFill>
              </a:rPr>
              <a:t>	</a:t>
            </a:r>
          </a:p>
          <a:p>
            <a:pPr marL="0" lvl="0" indent="457200" rtl="0">
              <a:buNone/>
            </a:pPr>
            <a:r>
              <a:rPr lang="en" sz="2400">
                <a:solidFill>
                  <a:srgbClr val="CCCCCC"/>
                </a:solidFill>
              </a:rPr>
              <a:t>Nightclub owner linked to drug trafficking</a:t>
            </a:r>
          </a:p>
          <a:p>
            <a:pPr marL="0" lvl="0" indent="0" rtl="0">
              <a:buNone/>
            </a:pPr>
            <a:r>
              <a:rPr lang="en" sz="2400">
                <a:solidFill>
                  <a:srgbClr val="CCCCCC"/>
                </a:solidFill>
              </a:rPr>
              <a:t>	</a:t>
            </a:r>
          </a:p>
          <a:p>
            <a:pPr marL="0" lvl="0" indent="457200" rtl="0">
              <a:buNone/>
            </a:pPr>
            <a:r>
              <a:rPr lang="en" sz="2400">
                <a:solidFill>
                  <a:srgbClr val="CCCCCC"/>
                </a:solidFill>
              </a:rPr>
              <a:t>Had a GPS unit attached to his car without a warrant</a:t>
            </a:r>
          </a:p>
          <a:p>
            <a:endParaRPr lang="en" sz="2400">
              <a:solidFill>
                <a:srgbClr val="CCCCCC"/>
              </a:solidFill>
            </a:endParaRPr>
          </a:p>
        </p:txBody>
      </p:sp>
    </p:spTree>
    <p:extLst>
      <p:ext uri="{BB962C8B-B14F-4D97-AF65-F5344CB8AC3E}">
        <p14:creationId xmlns:p14="http://schemas.microsoft.com/office/powerpoint/2010/main" val="1334710673"/>
      </p:ext>
    </p:extLst>
  </p:cSld>
  <p:clrMapOvr>
    <a:masterClrMapping/>
  </p:clrMapOvr>
  <p:transitio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Shape 245"/>
          <p:cNvSpPr txBox="1">
            <a:spLocks noGrp="1"/>
          </p:cNvSpPr>
          <p:nvPr>
            <p:ph type="body" idx="4294967295"/>
          </p:nvPr>
        </p:nvSpPr>
        <p:spPr>
          <a:xfrm>
            <a:off x="352426" y="1463040"/>
            <a:ext cx="7680959" cy="4724400"/>
          </a:xfrm>
          <a:prstGeom prst="rect">
            <a:avLst/>
          </a:prstGeom>
          <a:noFill/>
          <a:ln>
            <a:noFill/>
          </a:ln>
        </p:spPr>
        <p:txBody>
          <a:bodyPr lIns="91425" tIns="45700" rIns="91425" bIns="45700" anchor="t" anchorCtr="0">
            <a:spAutoFit/>
          </a:bodyPr>
          <a:lstStyle/>
          <a:p>
            <a:pPr lvl="0" rtl="0">
              <a:buNone/>
            </a:pPr>
            <a:r>
              <a:rPr lang="en"/>
              <a:t>
</a:t>
            </a:r>
            <a:r>
              <a:rPr lang="en" sz="2400"/>
              <a:t>A quick description and the surrounding ethical issues.</a:t>
            </a:r>
          </a:p>
          <a:p>
            <a:endParaRPr lang="en" sz="2400"/>
          </a:p>
          <a:p>
            <a:pPr lvl="0" rtl="0">
              <a:buNone/>
            </a:pPr>
            <a:r>
              <a:rPr lang="en"/>
              <a:t>    </a:t>
            </a:r>
          </a:p>
          <a:p>
            <a:endParaRPr lang="en"/>
          </a:p>
          <a:p>
            <a:pPr>
              <a:buNone/>
            </a:pPr>
            <a:r>
              <a:rPr lang="en"/>
              <a:t>              By Jeremy Whitaker</a:t>
            </a:r>
          </a:p>
        </p:txBody>
      </p:sp>
      <p:sp>
        <p:nvSpPr>
          <p:cNvPr id="246" name="Shape 246"/>
          <p:cNvSpPr txBox="1">
            <a:spLocks noGrp="1"/>
          </p:cNvSpPr>
          <p:nvPr>
            <p:ph type="title"/>
          </p:nvPr>
        </p:nvSpPr>
        <p:spPr>
          <a:xfrm>
            <a:off x="352426" y="228600"/>
            <a:ext cx="7680959"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a:solidFill>
                  <a:schemeClr val="lt1"/>
                </a:solidFill>
                <a:latin typeface="Arial"/>
                <a:ea typeface="Arial"/>
                <a:cs typeface="Arial"/>
                <a:sym typeface="Arial"/>
              </a:rPr>
              <a:t>Online Gambling</a:t>
            </a:r>
          </a:p>
        </p:txBody>
      </p:sp>
      <p:sp>
        <p:nvSpPr>
          <p:cNvPr id="247" name="Shape 247"/>
          <p:cNvSpPr/>
          <p:nvPr/>
        </p:nvSpPr>
        <p:spPr>
          <a:xfrm>
            <a:off x="59472" y="65048"/>
            <a:ext cx="812799" cy="609599"/>
          </a:xfrm>
          <a:prstGeom prst="rect">
            <a:avLst/>
          </a:prstGeom>
          <a:blipFill>
            <a:blip r:embed="rId3"/>
            <a:stretch>
              <a:fillRect/>
            </a:stretch>
          </a:blipFill>
        </p:spPr>
      </p:sp>
      <p:sp>
        <p:nvSpPr>
          <p:cNvPr id="248" name="Shape 248"/>
          <p:cNvSpPr/>
          <p:nvPr/>
        </p:nvSpPr>
        <p:spPr>
          <a:xfrm>
            <a:off x="4751800" y="2848590"/>
            <a:ext cx="3619500" cy="2419350"/>
          </a:xfrm>
          <a:prstGeom prst="rect">
            <a:avLst/>
          </a:prstGeom>
          <a:blipFill>
            <a:blip r:embed="rId4"/>
            <a:stretch>
              <a:fillRect/>
            </a:stretch>
          </a:blipFill>
          <a:ln>
            <a:noFill/>
          </a:ln>
        </p:spPr>
      </p:sp>
      <p:sp>
        <p:nvSpPr>
          <p:cNvPr id="249" name="Shape 249"/>
          <p:cNvSpPr txBox="1"/>
          <p:nvPr/>
        </p:nvSpPr>
        <p:spPr>
          <a:xfrm>
            <a:off x="363975" y="6363425"/>
            <a:ext cx="8141399" cy="268200"/>
          </a:xfrm>
          <a:prstGeom prst="rect">
            <a:avLst/>
          </a:prstGeom>
          <a:noFill/>
        </p:spPr>
        <p:txBody>
          <a:bodyPr lIns="91425" tIns="91425" rIns="91425" bIns="91425" anchor="t" anchorCtr="0">
            <a:spAutoFit/>
          </a:bodyPr>
          <a:lstStyle/>
          <a:p>
            <a:endParaRPr/>
          </a:p>
        </p:txBody>
      </p:sp>
    </p:spTree>
    <p:extLst>
      <p:ext uri="{BB962C8B-B14F-4D97-AF65-F5344CB8AC3E}">
        <p14:creationId xmlns:p14="http://schemas.microsoft.com/office/powerpoint/2010/main" val="96187675"/>
      </p:ext>
    </p:extLst>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Shape 51"/>
          <p:cNvSpPr txBox="1">
            <a:spLocks noGrp="1"/>
          </p:cNvSpPr>
          <p:nvPr>
            <p:ph type="body" idx="4294967295"/>
          </p:nvPr>
        </p:nvSpPr>
        <p:spPr>
          <a:xfrm>
            <a:off x="352426" y="1463040"/>
            <a:ext cx="7680900" cy="4724400"/>
          </a:xfrm>
          <a:prstGeom prst="rect">
            <a:avLst/>
          </a:prstGeom>
        </p:spPr>
        <p:txBody>
          <a:bodyPr lIns="91425" tIns="91425" rIns="91425" bIns="91425" anchor="t" anchorCtr="0">
            <a:spAutoFit/>
          </a:bodyPr>
          <a:lstStyle/>
          <a:p>
            <a:pPr lvl="0" rtl="0">
              <a:buNone/>
            </a:pPr>
            <a:r>
              <a:rPr lang="en" b="1" dirty="0"/>
              <a:t>ORGANIZATIONS</a:t>
            </a:r>
          </a:p>
          <a:p>
            <a:endParaRPr lang="en" b="1" dirty="0"/>
          </a:p>
          <a:p>
            <a:pPr marL="457200" lvl="0" indent="-419100" rtl="0">
              <a:buClr>
                <a:schemeClr val="accent5"/>
              </a:buClr>
              <a:buSzPct val="277777"/>
              <a:buFont typeface="Arial"/>
              <a:buChar char="•"/>
            </a:pPr>
            <a:r>
              <a:rPr lang="en" dirty="0"/>
              <a:t>FBI</a:t>
            </a:r>
          </a:p>
          <a:p>
            <a:pPr marL="457200" lvl="0" indent="-419100" rtl="0">
              <a:buClr>
                <a:schemeClr val="accent5"/>
              </a:buClr>
              <a:buSzPct val="277777"/>
              <a:buFont typeface="Arial"/>
              <a:buChar char="•"/>
            </a:pPr>
            <a:r>
              <a:rPr lang="en" dirty="0"/>
              <a:t>IC</a:t>
            </a:r>
            <a:r>
              <a:rPr lang="en" sz="2400" baseline="-25000" dirty="0"/>
              <a:t>3</a:t>
            </a:r>
            <a:r>
              <a:rPr lang="en" dirty="0"/>
              <a:t> </a:t>
            </a:r>
          </a:p>
          <a:p>
            <a:pPr marL="457200" lvl="0" indent="-419100" rtl="0">
              <a:buClr>
                <a:schemeClr val="accent5"/>
              </a:buClr>
              <a:buSzPct val="277777"/>
              <a:buFont typeface="Arial"/>
              <a:buChar char="•"/>
            </a:pPr>
            <a:r>
              <a:rPr lang="en" dirty="0"/>
              <a:t>CIA</a:t>
            </a:r>
          </a:p>
          <a:p>
            <a:pPr marL="457200" lvl="0" indent="-419100" rtl="0">
              <a:buClr>
                <a:schemeClr val="accent5"/>
              </a:buClr>
              <a:buSzPct val="277777"/>
              <a:buFont typeface="Arial"/>
              <a:buChar char="•"/>
            </a:pPr>
            <a:r>
              <a:rPr lang="en" dirty="0"/>
              <a:t>US Secret Service</a:t>
            </a:r>
          </a:p>
          <a:p>
            <a:pPr marL="457200" lvl="0" indent="-419100" rtl="0">
              <a:buClr>
                <a:schemeClr val="accent5"/>
              </a:buClr>
              <a:buSzPct val="277777"/>
              <a:buFont typeface="Arial"/>
              <a:buChar char="•"/>
            </a:pPr>
            <a:r>
              <a:rPr lang="en" dirty="0"/>
              <a:t>INTERPOL</a:t>
            </a:r>
          </a:p>
          <a:p>
            <a:pPr marL="457200" lvl="0" indent="-419100" rtl="0">
              <a:buClr>
                <a:schemeClr val="accent5"/>
              </a:buClr>
              <a:buSzPct val="277777"/>
              <a:buFont typeface="Arial"/>
              <a:buChar char="•"/>
            </a:pPr>
            <a:r>
              <a:rPr lang="en" dirty="0"/>
              <a:t>Other Local, State and Federal agencies</a:t>
            </a:r>
            <a:br>
              <a:rPr lang="en" dirty="0"/>
            </a:br>
            <a:r>
              <a:rPr lang="en" dirty="0"/>
              <a:t>	Federal Trade Commission, USPS, etc.</a:t>
            </a:r>
          </a:p>
          <a:p>
            <a:endParaRPr lang="en" dirty="0"/>
          </a:p>
        </p:txBody>
      </p:sp>
      <p:sp>
        <p:nvSpPr>
          <p:cNvPr id="52" name="Shape 52"/>
          <p:cNvSpPr txBox="1">
            <a:spLocks noGrp="1"/>
          </p:cNvSpPr>
          <p:nvPr>
            <p:ph type="title"/>
          </p:nvPr>
        </p:nvSpPr>
        <p:spPr>
          <a:xfrm>
            <a:off x="352426" y="228600"/>
            <a:ext cx="7680900" cy="1066799"/>
          </a:xfrm>
          <a:prstGeom prst="rect">
            <a:avLst/>
          </a:prstGeom>
        </p:spPr>
        <p:txBody>
          <a:bodyPr lIns="91425" tIns="91425" rIns="91425" bIns="91425" anchor="b" anchorCtr="0">
            <a:spAutoFit/>
          </a:bodyPr>
          <a:lstStyle/>
          <a:p>
            <a:pPr>
              <a:buNone/>
            </a:pPr>
            <a:r>
              <a:rPr lang="en"/>
              <a:t>CyberCrime</a:t>
            </a:r>
          </a:p>
        </p:txBody>
      </p:sp>
      <p:sp>
        <p:nvSpPr>
          <p:cNvPr id="53" name="Shape 53"/>
          <p:cNvSpPr/>
          <p:nvPr/>
        </p:nvSpPr>
        <p:spPr>
          <a:xfrm>
            <a:off x="3733800" y="1676400"/>
            <a:ext cx="4638675" cy="2486025"/>
          </a:xfrm>
          <a:prstGeom prst="rect">
            <a:avLst/>
          </a:prstGeom>
          <a:blipFill>
            <a:blip r:embed="rId3"/>
            <a:stretch>
              <a:fillRect/>
            </a:stretch>
          </a:blipFill>
          <a:ln>
            <a:noFill/>
          </a:ln>
        </p:spPr>
      </p:sp>
    </p:spTree>
    <p:extLst>
      <p:ext uri="{BB962C8B-B14F-4D97-AF65-F5344CB8AC3E}">
        <p14:creationId xmlns:p14="http://schemas.microsoft.com/office/powerpoint/2010/main" val="3084153959"/>
      </p:ext>
    </p:extLst>
  </p:cSld>
  <p:clrMapOvr>
    <a:masterClrMapping/>
  </p:clrMapOvr>
  <p:transition spd="slow">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Shape 254"/>
          <p:cNvSpPr txBox="1">
            <a:spLocks noGrp="1"/>
          </p:cNvSpPr>
          <p:nvPr>
            <p:ph type="body" idx="4294967295"/>
          </p:nvPr>
        </p:nvSpPr>
        <p:spPr>
          <a:xfrm>
            <a:off x="352426" y="1463040"/>
            <a:ext cx="7680900" cy="4724400"/>
          </a:xfrm>
          <a:prstGeom prst="rect">
            <a:avLst/>
          </a:prstGeom>
        </p:spPr>
        <p:txBody>
          <a:bodyPr lIns="91425" tIns="91425" rIns="91425" bIns="91425" anchor="t" anchorCtr="0">
            <a:spAutoFit/>
          </a:bodyPr>
          <a:lstStyle/>
          <a:p>
            <a:pPr marL="457200" lvl="0" indent="-419100" rtl="0">
              <a:buClr>
                <a:schemeClr val="accent5"/>
              </a:buClr>
              <a:buSzPct val="208333"/>
              <a:buFont typeface="Arial"/>
              <a:buChar char="•"/>
            </a:pPr>
            <a:r>
              <a:rPr lang="en" sz="2400"/>
              <a:t>Online Gambling is basically what it sounds like: any gambling or betting of money that occurs over the internet.</a:t>
            </a:r>
          </a:p>
          <a:p>
            <a:endParaRPr lang="en" sz="2400"/>
          </a:p>
          <a:p>
            <a:pPr marL="457200" lvl="0" indent="-419100" rtl="0">
              <a:buClr>
                <a:schemeClr val="accent5"/>
              </a:buClr>
              <a:buSzPct val="208333"/>
              <a:buFont typeface="Arial"/>
              <a:buChar char="•"/>
            </a:pPr>
            <a:r>
              <a:rPr lang="en" sz="2400"/>
              <a:t>There are many forms of Online Gambling: Poker, Online Casinos, Sports Betting, Online Bingo, Online Lotteries, etc.</a:t>
            </a:r>
          </a:p>
          <a:p>
            <a:endParaRPr lang="en" sz="2400"/>
          </a:p>
          <a:p>
            <a:pPr marL="457200" lvl="0" indent="-419100" rtl="0">
              <a:buClr>
                <a:schemeClr val="accent5"/>
              </a:buClr>
              <a:buSzPct val="208333"/>
              <a:buFont typeface="Arial"/>
              <a:buChar char="•"/>
            </a:pPr>
            <a:r>
              <a:rPr lang="en" sz="2400"/>
              <a:t>Different forms of Online Gambling can carry different legal restrictions.</a:t>
            </a:r>
          </a:p>
        </p:txBody>
      </p:sp>
      <p:sp>
        <p:nvSpPr>
          <p:cNvPr id="255" name="Shape 255"/>
          <p:cNvSpPr txBox="1">
            <a:spLocks noGrp="1"/>
          </p:cNvSpPr>
          <p:nvPr>
            <p:ph type="title"/>
          </p:nvPr>
        </p:nvSpPr>
        <p:spPr>
          <a:xfrm>
            <a:off x="352426" y="228600"/>
            <a:ext cx="7680900" cy="1066799"/>
          </a:xfrm>
          <a:prstGeom prst="rect">
            <a:avLst/>
          </a:prstGeom>
        </p:spPr>
        <p:txBody>
          <a:bodyPr lIns="91425" tIns="91425" rIns="91425" bIns="91425" anchor="b" anchorCtr="0">
            <a:spAutoFit/>
          </a:bodyPr>
          <a:lstStyle/>
          <a:p>
            <a:pPr>
              <a:buNone/>
            </a:pPr>
            <a:r>
              <a:rPr lang="en"/>
              <a:t>Description</a:t>
            </a:r>
          </a:p>
        </p:txBody>
      </p:sp>
    </p:spTree>
    <p:extLst>
      <p:ext uri="{BB962C8B-B14F-4D97-AF65-F5344CB8AC3E}">
        <p14:creationId xmlns:p14="http://schemas.microsoft.com/office/powerpoint/2010/main" val="1864180265"/>
      </p:ext>
    </p:extLst>
  </p:cSld>
  <p:clrMapOvr>
    <a:masterClrMapping/>
  </p:clrMapOvr>
  <p:transitio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Shape 260"/>
          <p:cNvSpPr txBox="1">
            <a:spLocks noGrp="1"/>
          </p:cNvSpPr>
          <p:nvPr>
            <p:ph type="body" idx="4294967295"/>
          </p:nvPr>
        </p:nvSpPr>
        <p:spPr>
          <a:xfrm>
            <a:off x="352426" y="1463040"/>
            <a:ext cx="7680900" cy="4804500"/>
          </a:xfrm>
          <a:prstGeom prst="rect">
            <a:avLst/>
          </a:prstGeom>
        </p:spPr>
        <p:txBody>
          <a:bodyPr lIns="91425" tIns="91425" rIns="91425" bIns="91425" anchor="t" anchorCtr="0">
            <a:spAutoFit/>
          </a:bodyPr>
          <a:lstStyle/>
          <a:p>
            <a:pPr marL="457200" lvl="0" indent="-419100" rtl="0">
              <a:buClr>
                <a:schemeClr val="accent5"/>
              </a:buClr>
              <a:buSzPct val="208333"/>
              <a:buFont typeface="Arial"/>
              <a:buChar char="•"/>
            </a:pPr>
            <a:r>
              <a:rPr lang="en" sz="2400"/>
              <a:t>In early 1990's, Isle of Man-based software company developed the first functional gambling software.</a:t>
            </a:r>
          </a:p>
          <a:p>
            <a:endParaRPr lang="en" sz="2400"/>
          </a:p>
          <a:p>
            <a:pPr marL="457200" lvl="0" indent="-419100" rtl="0">
              <a:buClr>
                <a:schemeClr val="accent5"/>
              </a:buClr>
              <a:buSzPct val="208333"/>
              <a:buFont typeface="Arial"/>
              <a:buChar char="•"/>
            </a:pPr>
            <a:r>
              <a:rPr lang="en" sz="2400"/>
              <a:t>Using secure money transaction software created by CryptoLogic, the first online casinos became available in 1994.</a:t>
            </a:r>
          </a:p>
          <a:p>
            <a:endParaRPr lang="en" sz="2400"/>
          </a:p>
          <a:p>
            <a:pPr marL="457200" lvl="0" indent="-419100">
              <a:buClr>
                <a:schemeClr val="accent5"/>
              </a:buClr>
              <a:buSzPct val="208333"/>
              <a:buFont typeface="Arial"/>
              <a:buChar char="•"/>
            </a:pPr>
            <a:r>
              <a:rPr lang="en" sz="2400"/>
              <a:t>Online gained much of its popularity in late 1990's, and revenue produced by online gambling continued to climb - more than $830 in 1998 alone.</a:t>
            </a:r>
          </a:p>
        </p:txBody>
      </p:sp>
      <p:sp>
        <p:nvSpPr>
          <p:cNvPr id="261" name="Shape 261"/>
          <p:cNvSpPr txBox="1">
            <a:spLocks noGrp="1"/>
          </p:cNvSpPr>
          <p:nvPr>
            <p:ph type="title"/>
          </p:nvPr>
        </p:nvSpPr>
        <p:spPr>
          <a:xfrm>
            <a:off x="352426" y="228600"/>
            <a:ext cx="7680900" cy="1066799"/>
          </a:xfrm>
          <a:prstGeom prst="rect">
            <a:avLst/>
          </a:prstGeom>
        </p:spPr>
        <p:txBody>
          <a:bodyPr lIns="91425" tIns="91425" rIns="91425" bIns="91425" anchor="b" anchorCtr="0">
            <a:spAutoFit/>
          </a:bodyPr>
          <a:lstStyle/>
          <a:p>
            <a:pPr>
              <a:buNone/>
            </a:pPr>
            <a:r>
              <a:rPr lang="en"/>
              <a:t>History</a:t>
            </a:r>
          </a:p>
        </p:txBody>
      </p:sp>
    </p:spTree>
    <p:extLst>
      <p:ext uri="{BB962C8B-B14F-4D97-AF65-F5344CB8AC3E}">
        <p14:creationId xmlns:p14="http://schemas.microsoft.com/office/powerpoint/2010/main" val="3825468667"/>
      </p:ext>
    </p:extLst>
  </p:cSld>
  <p:clrMapOvr>
    <a:masterClrMapping/>
  </p:clrMapOvr>
  <p:transitio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Shape 266"/>
          <p:cNvSpPr txBox="1">
            <a:spLocks noGrp="1"/>
          </p:cNvSpPr>
          <p:nvPr>
            <p:ph type="body" idx="4294967295"/>
          </p:nvPr>
        </p:nvSpPr>
        <p:spPr>
          <a:xfrm>
            <a:off x="352426" y="1463040"/>
            <a:ext cx="7680900" cy="4724400"/>
          </a:xfrm>
          <a:prstGeom prst="rect">
            <a:avLst/>
          </a:prstGeom>
        </p:spPr>
        <p:txBody>
          <a:bodyPr lIns="91425" tIns="91425" rIns="91425" bIns="91425" anchor="t" anchorCtr="0">
            <a:spAutoFit/>
          </a:bodyPr>
          <a:lstStyle/>
          <a:p>
            <a:pPr marL="457200" lvl="0" indent="-419100" rtl="0">
              <a:buClr>
                <a:schemeClr val="accent5"/>
              </a:buClr>
              <a:buSzPct val="277777"/>
              <a:buFont typeface="Arial"/>
              <a:buChar char="•"/>
            </a:pPr>
            <a:r>
              <a:rPr lang="en"/>
              <a:t>In the United States, there has been a lot of disagreement over the legality of Online Gambling due to differences in court rulings as well as unclear specifications defined in the Wire Act.</a:t>
            </a:r>
          </a:p>
          <a:p>
            <a:pPr marL="457200" lvl="0" indent="-419100" rtl="0">
              <a:buClr>
                <a:schemeClr val="accent5"/>
              </a:buClr>
              <a:buSzPct val="277777"/>
              <a:buFont typeface="Arial"/>
              <a:buChar char="•"/>
            </a:pPr>
            <a:r>
              <a:rPr lang="en"/>
              <a:t>Other countries also have their own sets of laws regarding Online Gambling which can limit the practice based on geographic location or citizenship - controversial due to nationally limiting an international practice. Eg,  Australian law restricts any Online Gambling so long as the user is in Australia.</a:t>
            </a:r>
          </a:p>
          <a:p>
            <a:pPr marL="457200" lvl="0" indent="-419100" rtl="0">
              <a:buClr>
                <a:schemeClr val="accent5"/>
              </a:buClr>
              <a:buSzPct val="277777"/>
              <a:buFont typeface="Arial"/>
              <a:buChar char="•"/>
            </a:pPr>
            <a:r>
              <a:rPr lang="en"/>
              <a:t>Limitations and restrictions on Online Gambling can apply to only specific types of gambling. Eg, the United States Wire Act only actually restricts online sports betting and not online casinos, but the federal Department of Justice still holds that online gambling is illegal.</a:t>
            </a:r>
          </a:p>
          <a:p>
            <a:pPr marL="457200" lvl="0" indent="-419100">
              <a:buClr>
                <a:schemeClr val="accent5"/>
              </a:buClr>
              <a:buSzPct val="277777"/>
              <a:buFont typeface="Arial"/>
              <a:buChar char="•"/>
            </a:pPr>
            <a:r>
              <a:rPr lang="en"/>
              <a:t>International controversies have risen due to the differences in the legality of Online Gambling among countries.</a:t>
            </a:r>
          </a:p>
        </p:txBody>
      </p:sp>
      <p:sp>
        <p:nvSpPr>
          <p:cNvPr id="267" name="Shape 267"/>
          <p:cNvSpPr txBox="1">
            <a:spLocks noGrp="1"/>
          </p:cNvSpPr>
          <p:nvPr>
            <p:ph type="title"/>
          </p:nvPr>
        </p:nvSpPr>
        <p:spPr>
          <a:xfrm>
            <a:off x="352426" y="228600"/>
            <a:ext cx="7680900" cy="1066799"/>
          </a:xfrm>
          <a:prstGeom prst="rect">
            <a:avLst/>
          </a:prstGeom>
        </p:spPr>
        <p:txBody>
          <a:bodyPr lIns="91425" tIns="91425" rIns="91425" bIns="91425" anchor="b" anchorCtr="0">
            <a:spAutoFit/>
          </a:bodyPr>
          <a:lstStyle/>
          <a:p>
            <a:pPr>
              <a:buNone/>
            </a:pPr>
            <a:r>
              <a:rPr lang="en"/>
              <a:t>Legal Controversies</a:t>
            </a:r>
          </a:p>
        </p:txBody>
      </p:sp>
    </p:spTree>
    <p:extLst>
      <p:ext uri="{BB962C8B-B14F-4D97-AF65-F5344CB8AC3E}">
        <p14:creationId xmlns:p14="http://schemas.microsoft.com/office/powerpoint/2010/main" val="3327444456"/>
      </p:ext>
    </p:extLst>
  </p:cSld>
  <p:clrMapOvr>
    <a:masterClrMapping/>
  </p:clrMapOvr>
  <p:transition spd="slow">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Shape 272"/>
          <p:cNvSpPr txBox="1">
            <a:spLocks noGrp="1"/>
          </p:cNvSpPr>
          <p:nvPr>
            <p:ph type="body" idx="4294967295"/>
          </p:nvPr>
        </p:nvSpPr>
        <p:spPr>
          <a:xfrm>
            <a:off x="352426" y="1463040"/>
            <a:ext cx="7680900" cy="4724400"/>
          </a:xfrm>
          <a:prstGeom prst="rect">
            <a:avLst/>
          </a:prstGeom>
        </p:spPr>
        <p:txBody>
          <a:bodyPr lIns="91425" tIns="91425" rIns="91425" bIns="91425" anchor="t" anchorCtr="0">
            <a:spAutoFit/>
          </a:bodyPr>
          <a:lstStyle/>
          <a:p>
            <a:pPr marL="457200" lvl="0" indent="-419100" rtl="0">
              <a:buClr>
                <a:schemeClr val="accent5"/>
              </a:buClr>
              <a:buSzPct val="277777"/>
              <a:buFont typeface="Arial"/>
              <a:buChar char="•"/>
            </a:pPr>
            <a:r>
              <a:rPr lang="en"/>
              <a:t>Many people treat gambling as a hobby, and they just see the internet as a means to enjoy that hobby more readily, but in many cases it's restricted due to moral inclinations. Should morality weigh into restricting Online Gambling?</a:t>
            </a:r>
          </a:p>
          <a:p>
            <a:pPr marL="457200" lvl="0" indent="-419100" rtl="0">
              <a:buClr>
                <a:schemeClr val="accent5"/>
              </a:buClr>
              <a:buSzPct val="277777"/>
              <a:buFont typeface="Arial"/>
              <a:buChar char="•"/>
            </a:pPr>
            <a:r>
              <a:rPr lang="en"/>
              <a:t>Some companies such as Google and Yahoo have been pressured into removing Online Gambling advertising due to the opinion of the United States Department of Justice. Should companies have to make decisions based on federal opinion?</a:t>
            </a:r>
          </a:p>
          <a:p>
            <a:pPr marL="457200" lvl="0" indent="-419100" rtl="0">
              <a:buClr>
                <a:schemeClr val="accent5"/>
              </a:buClr>
              <a:buSzPct val="277777"/>
              <a:buFont typeface="Arial"/>
              <a:buChar char="•"/>
            </a:pPr>
            <a:r>
              <a:rPr lang="en"/>
              <a:t>There's no absolute way to regulate the age of the user of an online gambling site. Although gambling is largely agreed to be an adult activity, children are able to participate through means of Online Gambling. What needs to be done to ensure that children don't use an online gambling site?</a:t>
            </a:r>
          </a:p>
        </p:txBody>
      </p:sp>
      <p:sp>
        <p:nvSpPr>
          <p:cNvPr id="273" name="Shape 273"/>
          <p:cNvSpPr txBox="1">
            <a:spLocks noGrp="1"/>
          </p:cNvSpPr>
          <p:nvPr>
            <p:ph type="title"/>
          </p:nvPr>
        </p:nvSpPr>
        <p:spPr>
          <a:xfrm>
            <a:off x="352426" y="228600"/>
            <a:ext cx="7680900" cy="1066799"/>
          </a:xfrm>
          <a:prstGeom prst="rect">
            <a:avLst/>
          </a:prstGeom>
        </p:spPr>
        <p:txBody>
          <a:bodyPr lIns="91425" tIns="91425" rIns="91425" bIns="91425" anchor="b" anchorCtr="0">
            <a:spAutoFit/>
          </a:bodyPr>
          <a:lstStyle/>
          <a:p>
            <a:pPr>
              <a:buNone/>
            </a:pPr>
            <a:r>
              <a:rPr lang="en"/>
              <a:t>Ethical Issues</a:t>
            </a:r>
          </a:p>
        </p:txBody>
      </p:sp>
    </p:spTree>
    <p:extLst>
      <p:ext uri="{BB962C8B-B14F-4D97-AF65-F5344CB8AC3E}">
        <p14:creationId xmlns:p14="http://schemas.microsoft.com/office/powerpoint/2010/main" val="1678532590"/>
      </p:ext>
    </p:extLst>
  </p:cSld>
  <p:clrMapOvr>
    <a:masterClrMapping/>
  </p:clrMapOvr>
  <p:transition spd="slow">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Shape 278"/>
          <p:cNvSpPr txBox="1">
            <a:spLocks noGrp="1"/>
          </p:cNvSpPr>
          <p:nvPr>
            <p:ph type="body" idx="4294967295"/>
          </p:nvPr>
        </p:nvSpPr>
        <p:spPr>
          <a:xfrm>
            <a:off x="352426" y="1463040"/>
            <a:ext cx="7680900" cy="5170606"/>
          </a:xfrm>
          <a:prstGeom prst="rect">
            <a:avLst/>
          </a:prstGeom>
          <a:noFill/>
          <a:ln>
            <a:noFill/>
          </a:ln>
        </p:spPr>
        <p:txBody>
          <a:bodyPr lIns="91425" tIns="45700" rIns="91425" bIns="45700" anchor="t" anchorCtr="0">
            <a:spAutoFit/>
          </a:bodyPr>
          <a:lstStyle/>
          <a:p>
            <a:pPr marL="285750" marR="0" lvl="0" indent="-285750" algn="l" rtl="0">
              <a:spcBef>
                <a:spcPts val="1200"/>
              </a:spcBef>
              <a:spcAft>
                <a:spcPts val="0"/>
              </a:spcAft>
              <a:buClr>
                <a:schemeClr val="accent5"/>
              </a:buClr>
              <a:buSzPct val="157407"/>
              <a:buFont typeface="Arial"/>
              <a:buChar char="•"/>
            </a:pPr>
            <a:r>
              <a:rPr lang="en" u="sng" dirty="0"/>
              <a:t>CyberCrime</a:t>
            </a:r>
            <a:r>
              <a:rPr lang="en" dirty="0"/>
              <a:t/>
            </a:r>
            <a:br>
              <a:rPr lang="en" dirty="0"/>
            </a:br>
            <a:r>
              <a:rPr lang="en" dirty="0"/>
              <a:t>	Fast growth and increased collaboration</a:t>
            </a:r>
          </a:p>
          <a:p>
            <a:pPr marL="285750" marR="0" lvl="0" indent="-285750" algn="l" rtl="0">
              <a:spcBef>
                <a:spcPts val="1200"/>
              </a:spcBef>
              <a:spcAft>
                <a:spcPts val="0"/>
              </a:spcAft>
              <a:buClr>
                <a:schemeClr val="accent5"/>
              </a:buClr>
              <a:buSzPct val="157407"/>
              <a:buFont typeface="Arial"/>
              <a:buChar char="•"/>
            </a:pPr>
            <a:r>
              <a:rPr lang="en" b="0" i="0" u="sng" strike="noStrike" cap="none" baseline="0" dirty="0">
                <a:solidFill>
                  <a:schemeClr val="lt1"/>
                </a:solidFill>
                <a:latin typeface="Arial"/>
                <a:ea typeface="Arial"/>
                <a:cs typeface="Arial"/>
                <a:sym typeface="Arial"/>
              </a:rPr>
              <a:t>Phishing</a:t>
            </a:r>
            <a:r>
              <a:rPr lang="en" b="0" i="0" u="none" strike="noStrike" cap="none" baseline="0" dirty="0">
                <a:solidFill>
                  <a:schemeClr val="lt1"/>
                </a:solidFill>
                <a:latin typeface="Arial"/>
                <a:ea typeface="Arial"/>
                <a:cs typeface="Arial"/>
                <a:sym typeface="Arial"/>
              </a:rPr>
              <a:t/>
            </a:r>
            <a:br>
              <a:rPr lang="en" b="0" i="0" u="none" strike="noStrike" cap="none" baseline="0" dirty="0">
                <a:solidFill>
                  <a:schemeClr val="lt1"/>
                </a:solidFill>
                <a:latin typeface="Arial"/>
                <a:ea typeface="Arial"/>
                <a:cs typeface="Arial"/>
                <a:sym typeface="Arial"/>
              </a:rPr>
            </a:br>
            <a:r>
              <a:rPr lang="en" b="0" i="0" u="none" strike="noStrike" cap="none" baseline="0" dirty="0">
                <a:solidFill>
                  <a:schemeClr val="lt1"/>
                </a:solidFill>
                <a:latin typeface="Arial"/>
                <a:ea typeface="Arial"/>
                <a:cs typeface="Arial"/>
                <a:sym typeface="Arial"/>
              </a:rPr>
              <a:t>	Is awareness enough?</a:t>
            </a:r>
          </a:p>
          <a:p>
            <a:pPr marL="285750" lvl="0" indent="-292100" rtl="0">
              <a:buClr>
                <a:schemeClr val="accent5"/>
              </a:buClr>
              <a:buSzPct val="166666"/>
              <a:buFont typeface="Arial"/>
              <a:buChar char="•"/>
            </a:pPr>
            <a:r>
              <a:rPr lang="en" b="0" i="0" u="sng" strike="noStrike" cap="none" baseline="0" dirty="0">
                <a:solidFill>
                  <a:schemeClr val="lt1"/>
                </a:solidFill>
                <a:latin typeface="Arial"/>
                <a:ea typeface="Arial"/>
                <a:cs typeface="Arial"/>
                <a:sym typeface="Arial"/>
              </a:rPr>
              <a:t>Money Mules</a:t>
            </a:r>
            <a:r>
              <a:rPr lang="en" b="0" i="0" u="none" strike="noStrike" cap="none" baseline="0" dirty="0">
                <a:solidFill>
                  <a:schemeClr val="lt1"/>
                </a:solidFill>
                <a:latin typeface="Arial"/>
                <a:ea typeface="Arial"/>
                <a:cs typeface="Arial"/>
                <a:sym typeface="Arial"/>
              </a:rPr>
              <a:t/>
            </a:r>
            <a:br>
              <a:rPr lang="en" b="0" i="0" u="none" strike="noStrike" cap="none" baseline="0" dirty="0">
                <a:solidFill>
                  <a:schemeClr val="lt1"/>
                </a:solidFill>
                <a:latin typeface="Arial"/>
                <a:ea typeface="Arial"/>
                <a:cs typeface="Arial"/>
                <a:sym typeface="Arial"/>
              </a:rPr>
            </a:br>
            <a:r>
              <a:rPr lang="en" b="0" i="0" u="none" strike="noStrike" cap="none" baseline="0" dirty="0">
                <a:solidFill>
                  <a:schemeClr val="lt1"/>
                </a:solidFill>
                <a:latin typeface="Arial"/>
                <a:ea typeface="Arial"/>
                <a:cs typeface="Arial"/>
                <a:sym typeface="Arial"/>
              </a:rPr>
              <a:t>	</a:t>
            </a:r>
            <a:r>
              <a:rPr lang="en" dirty="0"/>
              <a:t>Should people who unwittingly worked as money mules be legally liable? </a:t>
            </a:r>
          </a:p>
          <a:p>
            <a:pPr marL="285750" marR="0" lvl="0" indent="-285750" algn="l" rtl="0">
              <a:spcBef>
                <a:spcPts val="1200"/>
              </a:spcBef>
              <a:spcAft>
                <a:spcPts val="0"/>
              </a:spcAft>
              <a:buClr>
                <a:schemeClr val="accent5"/>
              </a:buClr>
              <a:buSzPct val="157407"/>
              <a:buFont typeface="Arial"/>
              <a:buChar char="•"/>
            </a:pPr>
            <a:r>
              <a:rPr lang="en" b="0" i="0" u="sng" strike="noStrike" cap="none" baseline="0" dirty="0">
                <a:solidFill>
                  <a:schemeClr val="lt1"/>
                </a:solidFill>
                <a:latin typeface="Arial"/>
                <a:ea typeface="Arial"/>
                <a:cs typeface="Arial"/>
                <a:sym typeface="Arial"/>
              </a:rPr>
              <a:t>Corporate Espionage</a:t>
            </a:r>
            <a:r>
              <a:rPr lang="en" dirty="0"/>
              <a:t/>
            </a:r>
            <a:br>
              <a:rPr lang="en" dirty="0"/>
            </a:br>
            <a:r>
              <a:rPr lang="en" dirty="0"/>
              <a:t>	Research vs Espionage (where is the line?)</a:t>
            </a:r>
          </a:p>
          <a:p>
            <a:pPr marL="285750" marR="0" lvl="0" indent="-285750" algn="l" rtl="0">
              <a:spcBef>
                <a:spcPts val="1200"/>
              </a:spcBef>
              <a:spcAft>
                <a:spcPts val="0"/>
              </a:spcAft>
              <a:buClr>
                <a:schemeClr val="accent5"/>
              </a:buClr>
              <a:buSzPct val="157407"/>
              <a:buFont typeface="Arial"/>
              <a:buChar char="•"/>
            </a:pPr>
            <a:r>
              <a:rPr lang="en" b="0" i="0" u="sng" strike="noStrike" cap="none" baseline="0" dirty="0">
                <a:solidFill>
                  <a:schemeClr val="lt1"/>
                </a:solidFill>
                <a:latin typeface="Arial"/>
                <a:ea typeface="Arial"/>
                <a:cs typeface="Arial"/>
                <a:sym typeface="Arial"/>
              </a:rPr>
              <a:t>ID Theft</a:t>
            </a:r>
            <a:r>
              <a:rPr lang="en" dirty="0"/>
              <a:t>	Credit card fraud, utilities fraud, bank fraud.</a:t>
            </a:r>
          </a:p>
          <a:p>
            <a:pPr marL="285750" marR="0" lvl="0" indent="-285750" algn="l" rtl="0">
              <a:spcBef>
                <a:spcPts val="1200"/>
              </a:spcBef>
              <a:spcAft>
                <a:spcPts val="0"/>
              </a:spcAft>
              <a:buClr>
                <a:schemeClr val="accent5"/>
              </a:buClr>
              <a:buSzPct val="157407"/>
              <a:buFont typeface="Arial"/>
              <a:buChar char="•"/>
            </a:pPr>
            <a:r>
              <a:rPr lang="en" b="0" i="0" u="sng" strike="noStrike" cap="none" baseline="0" dirty="0">
                <a:solidFill>
                  <a:schemeClr val="lt1"/>
                </a:solidFill>
                <a:latin typeface="Arial"/>
                <a:ea typeface="Arial"/>
                <a:cs typeface="Arial"/>
                <a:sym typeface="Arial"/>
              </a:rPr>
              <a:t>The Patriot Act</a:t>
            </a:r>
            <a:r>
              <a:rPr lang="en" b="0" i="0" u="none" strike="noStrike" cap="none" baseline="0" dirty="0">
                <a:solidFill>
                  <a:schemeClr val="lt1"/>
                </a:solidFill>
                <a:latin typeface="Arial"/>
                <a:ea typeface="Arial"/>
                <a:cs typeface="Arial"/>
                <a:sym typeface="Arial"/>
              </a:rPr>
              <a:t/>
            </a:r>
            <a:br>
              <a:rPr lang="en" b="0" i="0" u="none" strike="noStrike" cap="none" baseline="0" dirty="0">
                <a:solidFill>
                  <a:schemeClr val="lt1"/>
                </a:solidFill>
                <a:latin typeface="Arial"/>
                <a:ea typeface="Arial"/>
                <a:cs typeface="Arial"/>
                <a:sym typeface="Arial"/>
              </a:rPr>
            </a:br>
            <a:r>
              <a:rPr lang="en" b="0" i="0" u="none" strike="noStrike" cap="none" baseline="0" dirty="0">
                <a:solidFill>
                  <a:schemeClr val="lt1"/>
                </a:solidFill>
                <a:latin typeface="Arial"/>
                <a:ea typeface="Arial"/>
                <a:cs typeface="Arial"/>
                <a:sym typeface="Arial"/>
              </a:rPr>
              <a:t>	Is </a:t>
            </a:r>
            <a:r>
              <a:rPr lang="en" dirty="0"/>
              <a:t>your </a:t>
            </a:r>
            <a:r>
              <a:rPr lang="en" b="0" i="0" u="none" strike="noStrike" cap="none" baseline="0" dirty="0">
                <a:solidFill>
                  <a:schemeClr val="lt1"/>
                </a:solidFill>
                <a:latin typeface="Arial"/>
                <a:ea typeface="Arial"/>
                <a:cs typeface="Arial"/>
                <a:sym typeface="Arial"/>
              </a:rPr>
              <a:t>privacy worth your </a:t>
            </a:r>
            <a:r>
              <a:rPr lang="en" b="0" i="0" u="none" strike="noStrike" cap="none" baseline="0" dirty="0" smtClean="0">
                <a:solidFill>
                  <a:schemeClr val="lt1"/>
                </a:solidFill>
                <a:latin typeface="Arial"/>
                <a:ea typeface="Arial"/>
                <a:cs typeface="Arial"/>
                <a:sym typeface="Arial"/>
              </a:rPr>
              <a:t>“protection</a:t>
            </a:r>
            <a:r>
              <a:rPr lang="en" dirty="0" smtClean="0"/>
              <a:t>"?</a:t>
            </a:r>
            <a:endParaRPr lang="en" dirty="0"/>
          </a:p>
          <a:p>
            <a:pPr marL="285750" marR="0" lvl="0" indent="-285750" algn="l" rtl="0">
              <a:spcBef>
                <a:spcPts val="1200"/>
              </a:spcBef>
              <a:spcAft>
                <a:spcPts val="0"/>
              </a:spcAft>
              <a:buClr>
                <a:schemeClr val="accent5"/>
              </a:buClr>
              <a:buSzPct val="157407"/>
              <a:buFont typeface="Arial"/>
              <a:buChar char="•"/>
            </a:pPr>
            <a:r>
              <a:rPr lang="en" b="0" i="0" u="sng" strike="noStrike" cap="none" baseline="0" dirty="0">
                <a:solidFill>
                  <a:schemeClr val="lt1"/>
                </a:solidFill>
                <a:latin typeface="Arial"/>
                <a:ea typeface="Arial"/>
                <a:cs typeface="Arial"/>
                <a:sym typeface="Arial"/>
              </a:rPr>
              <a:t>Online Gambling</a:t>
            </a:r>
            <a:r>
              <a:rPr lang="en" dirty="0"/>
              <a:t/>
            </a:r>
            <a:br>
              <a:rPr lang="en" dirty="0"/>
            </a:br>
            <a:r>
              <a:rPr lang="en" dirty="0"/>
              <a:t>	A hobby?  </a:t>
            </a:r>
            <a:br>
              <a:rPr lang="en" dirty="0"/>
            </a:br>
            <a:r>
              <a:rPr lang="en" dirty="0"/>
              <a:t>  How do you validate Age online?</a:t>
            </a:r>
          </a:p>
        </p:txBody>
      </p:sp>
      <p:sp>
        <p:nvSpPr>
          <p:cNvPr id="279" name="Shape 279"/>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a:t>Conclusion</a:t>
            </a:r>
          </a:p>
        </p:txBody>
      </p:sp>
      <p:sp>
        <p:nvSpPr>
          <p:cNvPr id="280" name="Shape 280"/>
          <p:cNvSpPr/>
          <p:nvPr/>
        </p:nvSpPr>
        <p:spPr>
          <a:xfrm>
            <a:off x="59472" y="65048"/>
            <a:ext cx="812799" cy="609599"/>
          </a:xfrm>
          <a:prstGeom prst="rect">
            <a:avLst/>
          </a:prstGeom>
          <a:blipFill>
            <a:blip r:embed="rId3"/>
            <a:stretch>
              <a:fillRect/>
            </a:stretch>
          </a:blipFill>
        </p:spPr>
      </p:sp>
    </p:spTree>
    <p:extLst>
      <p:ext uri="{BB962C8B-B14F-4D97-AF65-F5344CB8AC3E}">
        <p14:creationId xmlns:p14="http://schemas.microsoft.com/office/powerpoint/2010/main" val="327732960"/>
      </p:ext>
    </p:extLst>
  </p:cSld>
  <p:clrMapOvr>
    <a:masterClrMapping/>
  </p:clrMapOvr>
  <p:transition spd="slow">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Shape 285"/>
          <p:cNvSpPr txBox="1">
            <a:spLocks noGrp="1"/>
          </p:cNvSpPr>
          <p:nvPr>
            <p:ph type="title"/>
          </p:nvPr>
        </p:nvSpPr>
        <p:spPr>
          <a:xfrm>
            <a:off x="990600" y="1600200"/>
            <a:ext cx="3782650" cy="800189"/>
          </a:xfrm>
          <a:prstGeom prst="rect">
            <a:avLst/>
          </a:prstGeom>
        </p:spPr>
        <p:txBody>
          <a:bodyPr wrap="square" lIns="91425" tIns="91425" rIns="91425" bIns="91425" anchor="b" anchorCtr="0">
            <a:spAutoFit/>
          </a:bodyPr>
          <a:lstStyle/>
          <a:p>
            <a:pPr>
              <a:buNone/>
            </a:pPr>
            <a:r>
              <a:rPr lang="en" dirty="0"/>
              <a:t>Thank you!</a:t>
            </a:r>
          </a:p>
        </p:txBody>
      </p:sp>
    </p:spTree>
    <p:extLst>
      <p:ext uri="{BB962C8B-B14F-4D97-AF65-F5344CB8AC3E}">
        <p14:creationId xmlns:p14="http://schemas.microsoft.com/office/powerpoint/2010/main" val="3189040664"/>
      </p:ext>
    </p:extLst>
  </p:cSld>
  <p:clrMapOvr>
    <a:masterClrMapping/>
  </p:clrMapOvr>
  <p:transition spd="slow">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Shape 290"/>
          <p:cNvSpPr txBox="1">
            <a:spLocks noGrp="1"/>
          </p:cNvSpPr>
          <p:nvPr>
            <p:ph type="body" idx="4294967295"/>
          </p:nvPr>
        </p:nvSpPr>
        <p:spPr>
          <a:xfrm>
            <a:off x="352426" y="1463040"/>
            <a:ext cx="7680900" cy="4928699"/>
          </a:xfrm>
          <a:prstGeom prst="rect">
            <a:avLst/>
          </a:prstGeom>
          <a:noFill/>
          <a:ln>
            <a:noFill/>
          </a:ln>
        </p:spPr>
        <p:txBody>
          <a:bodyPr lIns="91425" tIns="45700" rIns="91425" bIns="45700" anchor="t" anchorCtr="0">
            <a:spAutoFit/>
          </a:bodyPr>
          <a:lstStyle/>
          <a:p>
            <a:pPr lvl="0" rtl="0">
              <a:spcBef>
                <a:spcPts val="0"/>
              </a:spcBef>
              <a:buNone/>
            </a:pPr>
            <a:r>
              <a:rPr lang="en" sz="1400"/>
              <a:t>http://www.connectamarillo.com/news/story.aspx?id=769794#.ULfjbIZ1uPU</a:t>
            </a:r>
          </a:p>
          <a:p>
            <a:pPr lvl="0" rtl="0">
              <a:spcBef>
                <a:spcPts val="0"/>
              </a:spcBef>
              <a:buNone/>
            </a:pPr>
            <a:r>
              <a:rPr lang="en" sz="1400"/>
              <a:t>http://epic.org/privacy/terrorism/usapatriot/</a:t>
            </a:r>
          </a:p>
          <a:p>
            <a:endParaRPr lang="en" sz="1400"/>
          </a:p>
          <a:p>
            <a:pPr lvl="0" rtl="0">
              <a:spcBef>
                <a:spcPts val="0"/>
              </a:spcBef>
              <a:buClr>
                <a:srgbClr val="000000"/>
              </a:buClr>
              <a:buSzPct val="78571"/>
              <a:buFont typeface="Arial"/>
              <a:buNone/>
            </a:pPr>
            <a:r>
              <a:rPr lang="en" sz="1400"/>
              <a:t>Money Mules:</a:t>
            </a:r>
          </a:p>
          <a:p>
            <a:pPr lvl="0" rtl="0">
              <a:spcBef>
                <a:spcPts val="0"/>
              </a:spcBef>
              <a:buClr>
                <a:srgbClr val="000000"/>
              </a:buClr>
              <a:buSzPct val="78571"/>
              <a:buFont typeface="Arial"/>
              <a:buNone/>
            </a:pPr>
            <a:r>
              <a:rPr lang="en" sz="1400"/>
              <a:t>http://www.ftc.gov/bcp/edu/microsites/idtheft/consumers/about-identity-theft.html</a:t>
            </a:r>
          </a:p>
          <a:p>
            <a:pPr lvl="0" rtl="0">
              <a:spcBef>
                <a:spcPts val="0"/>
              </a:spcBef>
              <a:buClr>
                <a:srgbClr val="000000"/>
              </a:buClr>
              <a:buSzPct val="78571"/>
              <a:buFont typeface="Arial"/>
              <a:buNone/>
            </a:pPr>
            <a:r>
              <a:rPr lang="en" sz="1400"/>
              <a:t>http://krebsonsecurity.com/2010/05/fbi-promises-action-against-money-mules/</a:t>
            </a:r>
          </a:p>
          <a:p>
            <a:pPr lvl="0" rtl="0">
              <a:spcBef>
                <a:spcPts val="0"/>
              </a:spcBef>
              <a:buClr>
                <a:srgbClr val="000000"/>
              </a:buClr>
              <a:buSzPct val="78571"/>
              <a:buFont typeface="Arial"/>
              <a:buNone/>
            </a:pPr>
            <a:r>
              <a:rPr lang="en" sz="1400"/>
              <a:t>http://www.theregister.co.uk/2005/01/06/phisherman_fagins/</a:t>
            </a:r>
          </a:p>
          <a:p>
            <a:pPr lvl="0" rtl="0">
              <a:spcBef>
                <a:spcPts val="0"/>
              </a:spcBef>
              <a:buClr>
                <a:srgbClr val="000000"/>
              </a:buClr>
              <a:buSzPct val="78571"/>
              <a:buFont typeface="Arial"/>
              <a:buNone/>
            </a:pPr>
            <a:r>
              <a:rPr lang="en" sz="1400"/>
              <a:t>http://pages.cs.wisc.edu/~rist/642-fall-2012/iDefense_MoneyMules_20060329.pdf</a:t>
            </a:r>
          </a:p>
          <a:p>
            <a:pPr lvl="0" rtl="0">
              <a:spcBef>
                <a:spcPts val="0"/>
              </a:spcBef>
              <a:buClr>
                <a:srgbClr val="000000"/>
              </a:buClr>
              <a:buSzPct val="78571"/>
              <a:buFont typeface="Arial"/>
              <a:buNone/>
            </a:pPr>
            <a:r>
              <a:rPr lang="en" sz="1400"/>
              <a:t>http://krebsonsecurity.com/2012/07/spy-software-aims-to-corral-money-mules/</a:t>
            </a:r>
          </a:p>
          <a:p>
            <a:endParaRPr lang="en" sz="1400"/>
          </a:p>
          <a:p>
            <a:pPr lvl="0" rtl="0">
              <a:spcBef>
                <a:spcPts val="0"/>
              </a:spcBef>
              <a:buClr>
                <a:srgbClr val="000000"/>
              </a:buClr>
              <a:buSzPct val="78571"/>
              <a:buFont typeface="Arial"/>
              <a:buNone/>
            </a:pPr>
            <a:r>
              <a:rPr lang="en" sz="1400"/>
              <a:t>Corporate Espionage:</a:t>
            </a:r>
          </a:p>
          <a:p>
            <a:pPr lvl="0" rtl="0">
              <a:spcBef>
                <a:spcPts val="0"/>
              </a:spcBef>
              <a:buClr>
                <a:srgbClr val="000000"/>
              </a:buClr>
              <a:buSzPct val="78571"/>
              <a:buFont typeface="Arial"/>
              <a:buNone/>
            </a:pPr>
            <a:r>
              <a:rPr lang="en" sz="1400"/>
              <a:t>http://www.hanford.gov/files.cfm/frenchesp.pdf</a:t>
            </a:r>
          </a:p>
          <a:p>
            <a:pPr lvl="0" rtl="0">
              <a:spcBef>
                <a:spcPts val="0"/>
              </a:spcBef>
              <a:buClr>
                <a:srgbClr val="000000"/>
              </a:buClr>
              <a:buSzPct val="78571"/>
              <a:buFont typeface="Arial"/>
              <a:buNone/>
            </a:pPr>
            <a:r>
              <a:rPr lang="en" sz="1400"/>
              <a:t>http://articles.latimes.com/1996-05-12/news/mn-3419_1_volkswagen-sues-gm</a:t>
            </a:r>
          </a:p>
          <a:p>
            <a:pPr lvl="0" rtl="0">
              <a:spcBef>
                <a:spcPts val="0"/>
              </a:spcBef>
              <a:buClr>
                <a:srgbClr val="000000"/>
              </a:buClr>
              <a:buSzPct val="78571"/>
              <a:buFont typeface="Arial"/>
              <a:buNone/>
            </a:pPr>
            <a:r>
              <a:rPr lang="en" sz="1400"/>
              <a:t>http://googleblog.blogspot.com/2010/01/new-approach-to-china.html</a:t>
            </a:r>
          </a:p>
          <a:p>
            <a:endParaRPr lang="en" sz="1400"/>
          </a:p>
          <a:p>
            <a:pPr lvl="0" rtl="0">
              <a:spcBef>
                <a:spcPts val="0"/>
              </a:spcBef>
              <a:buNone/>
            </a:pPr>
            <a:r>
              <a:rPr lang="en" sz="1400"/>
              <a:t>Online Gambling:</a:t>
            </a:r>
          </a:p>
          <a:p>
            <a:pPr lvl="0" rtl="0">
              <a:spcBef>
                <a:spcPts val="0"/>
              </a:spcBef>
              <a:buNone/>
            </a:pPr>
            <a:r>
              <a:rPr lang="en" sz="1400"/>
              <a:t>http://www.uri.edu/personal/awel5922/gambling.index.html</a:t>
            </a:r>
          </a:p>
          <a:p>
            <a:pPr lvl="0" rtl="0">
              <a:spcBef>
                <a:spcPts val="0"/>
              </a:spcBef>
              <a:buNone/>
            </a:pPr>
            <a:r>
              <a:rPr lang="en" sz="1400"/>
              <a:t>http://en.wikipedia.org/wiki/Online_gambling</a:t>
            </a:r>
          </a:p>
          <a:p>
            <a:pPr lvl="0" rtl="0">
              <a:spcBef>
                <a:spcPts val="0"/>
              </a:spcBef>
              <a:buNone/>
            </a:pPr>
            <a:r>
              <a:rPr lang="en" sz="1400"/>
              <a:t>http://www.free-internet-gambling.com/online-gambling-is-a-fair-industry/</a:t>
            </a:r>
          </a:p>
          <a:p>
            <a:endParaRPr lang="en" sz="1400"/>
          </a:p>
          <a:p>
            <a:pPr lvl="0" rtl="0">
              <a:spcBef>
                <a:spcPts val="0"/>
              </a:spcBef>
              <a:buNone/>
            </a:pPr>
            <a:r>
              <a:rPr lang="en" sz="1400"/>
              <a:t>http://www.fbi.gov/news/stories/2009/april/spearphishing_040109/</a:t>
            </a:r>
          </a:p>
          <a:p>
            <a:pPr lvl="0" rtl="0">
              <a:spcBef>
                <a:spcPts val="0"/>
              </a:spcBef>
              <a:buNone/>
            </a:pPr>
            <a:r>
              <a:rPr lang="en" sz="1400"/>
              <a:t>http://searchsecurity.techtarget.com/definition/spear-phishing</a:t>
            </a:r>
          </a:p>
          <a:p>
            <a:pPr lvl="0" rtl="0">
              <a:spcBef>
                <a:spcPts val="0"/>
              </a:spcBef>
              <a:buNone/>
            </a:pPr>
            <a:r>
              <a:rPr lang="en" sz="1400"/>
              <a:t>http://www.azarask.in/blog/post/a-new-type-of-phishing-attack/</a:t>
            </a:r>
          </a:p>
        </p:txBody>
      </p:sp>
      <p:sp>
        <p:nvSpPr>
          <p:cNvPr id="291" name="Shape 291"/>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a:t>Sources</a:t>
            </a:r>
          </a:p>
        </p:txBody>
      </p:sp>
      <p:sp>
        <p:nvSpPr>
          <p:cNvPr id="292" name="Shape 292"/>
          <p:cNvSpPr/>
          <p:nvPr/>
        </p:nvSpPr>
        <p:spPr>
          <a:xfrm>
            <a:off x="59472" y="65048"/>
            <a:ext cx="812799" cy="609599"/>
          </a:xfrm>
          <a:prstGeom prst="rect">
            <a:avLst/>
          </a:prstGeom>
          <a:blipFill>
            <a:blip r:embed="rId3"/>
            <a:stretch>
              <a:fillRect/>
            </a:stretch>
          </a:blipFill>
        </p:spPr>
      </p:sp>
    </p:spTree>
    <p:extLst>
      <p:ext uri="{BB962C8B-B14F-4D97-AF65-F5344CB8AC3E}">
        <p14:creationId xmlns:p14="http://schemas.microsoft.com/office/powerpoint/2010/main" val="3449395138"/>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Shape 58"/>
          <p:cNvSpPr txBox="1">
            <a:spLocks noGrp="1"/>
          </p:cNvSpPr>
          <p:nvPr>
            <p:ph type="body" idx="4294967295"/>
          </p:nvPr>
        </p:nvSpPr>
        <p:spPr>
          <a:xfrm>
            <a:off x="352426" y="1463040"/>
            <a:ext cx="7680900" cy="3877944"/>
          </a:xfrm>
          <a:prstGeom prst="rect">
            <a:avLst/>
          </a:prstGeom>
          <a:noFill/>
          <a:ln>
            <a:noFill/>
          </a:ln>
        </p:spPr>
        <p:txBody>
          <a:bodyPr lIns="91425" tIns="45700" rIns="91425" bIns="45700" anchor="t" anchorCtr="0">
            <a:spAutoFit/>
          </a:bodyPr>
          <a:lstStyle/>
          <a:p>
            <a:pPr marL="285750" marR="0" lvl="0" indent="-285750" algn="l" rtl="0">
              <a:spcBef>
                <a:spcPts val="1200"/>
              </a:spcBef>
              <a:spcAft>
                <a:spcPts val="0"/>
              </a:spcAft>
              <a:buClr>
                <a:schemeClr val="accent5"/>
              </a:buClr>
              <a:buSzPct val="157407"/>
              <a:buFont typeface="Arial" pitchFamily="34" charset="0"/>
              <a:buChar char="•"/>
            </a:pPr>
            <a:endParaRPr lang="en" sz="1800" b="0" i="0" u="none" strike="noStrike" cap="none" baseline="0" dirty="0" smtClean="0">
              <a:solidFill>
                <a:schemeClr val="lt1"/>
              </a:solidFill>
              <a:latin typeface="Arial"/>
              <a:ea typeface="Arial"/>
              <a:cs typeface="Arial"/>
              <a:sym typeface="Arial"/>
            </a:endParaRPr>
          </a:p>
          <a:p>
            <a:pPr marL="457200" indent="-457200">
              <a:buSzPct val="101190"/>
              <a:buFont typeface="Arial" pitchFamily="34" charset="0"/>
              <a:buChar char="•"/>
            </a:pPr>
            <a:r>
              <a:rPr lang="en" sz="2800" dirty="0" smtClean="0">
                <a:solidFill>
                  <a:schemeClr val="lt1"/>
                </a:solidFill>
                <a:latin typeface="Arial"/>
                <a:ea typeface="Arial"/>
                <a:cs typeface="Arial"/>
                <a:sym typeface="Arial"/>
              </a:rPr>
              <a:t>Phishing</a:t>
            </a:r>
            <a:endParaRPr lang="en" sz="2800" dirty="0">
              <a:solidFill>
                <a:schemeClr val="lt1"/>
              </a:solidFill>
              <a:latin typeface="Arial"/>
              <a:ea typeface="Arial"/>
              <a:cs typeface="Arial"/>
              <a:sym typeface="Arial"/>
            </a:endParaRPr>
          </a:p>
          <a:p>
            <a:pPr marL="457200" marR="0" lvl="0" indent="-457200" algn="l" rtl="0">
              <a:spcBef>
                <a:spcPts val="1200"/>
              </a:spcBef>
              <a:spcAft>
                <a:spcPts val="0"/>
              </a:spcAft>
              <a:buClr>
                <a:schemeClr val="accent5"/>
              </a:buClr>
              <a:buSzPct val="101190"/>
              <a:buFont typeface="Arial" pitchFamily="34" charset="0"/>
              <a:buChar char="•"/>
            </a:pPr>
            <a:r>
              <a:rPr lang="en" sz="2800" b="0" i="0" u="none" strike="noStrike" cap="none" baseline="0" dirty="0" smtClean="0">
                <a:solidFill>
                  <a:schemeClr val="lt1"/>
                </a:solidFill>
                <a:latin typeface="Arial"/>
                <a:ea typeface="Arial"/>
                <a:cs typeface="Arial"/>
                <a:sym typeface="Arial"/>
              </a:rPr>
              <a:t>Money Mules</a:t>
            </a:r>
          </a:p>
          <a:p>
            <a:pPr marL="457200" marR="0" lvl="0" indent="-457200" algn="l" rtl="0">
              <a:spcBef>
                <a:spcPts val="1200"/>
              </a:spcBef>
              <a:spcAft>
                <a:spcPts val="0"/>
              </a:spcAft>
              <a:buClr>
                <a:schemeClr val="accent5"/>
              </a:buClr>
              <a:buSzPct val="101190"/>
              <a:buFont typeface="Arial" pitchFamily="34" charset="0"/>
              <a:buChar char="•"/>
            </a:pPr>
            <a:r>
              <a:rPr lang="en" sz="2800" b="0" i="0" u="none" strike="noStrike" cap="none" baseline="0" dirty="0" smtClean="0">
                <a:solidFill>
                  <a:schemeClr val="lt1"/>
                </a:solidFill>
                <a:latin typeface="Arial"/>
                <a:ea typeface="Arial"/>
                <a:cs typeface="Arial"/>
                <a:sym typeface="Arial"/>
              </a:rPr>
              <a:t>Corporate </a:t>
            </a:r>
            <a:r>
              <a:rPr lang="en" sz="2800" b="0" i="0" u="none" strike="noStrike" cap="none" baseline="0" dirty="0">
                <a:solidFill>
                  <a:schemeClr val="lt1"/>
                </a:solidFill>
                <a:latin typeface="Arial"/>
                <a:ea typeface="Arial"/>
                <a:cs typeface="Arial"/>
                <a:sym typeface="Arial"/>
              </a:rPr>
              <a:t>Espionage</a:t>
            </a:r>
          </a:p>
          <a:p>
            <a:pPr marL="457200" marR="0" lvl="0" indent="-457200" algn="l" rtl="0">
              <a:spcBef>
                <a:spcPts val="1200"/>
              </a:spcBef>
              <a:spcAft>
                <a:spcPts val="0"/>
              </a:spcAft>
              <a:buClr>
                <a:schemeClr val="accent5"/>
              </a:buClr>
              <a:buSzPct val="101190"/>
              <a:buFont typeface="Arial" pitchFamily="34" charset="0"/>
              <a:buChar char="•"/>
            </a:pPr>
            <a:r>
              <a:rPr lang="en" sz="2800" b="0" i="0" u="none" strike="noStrike" cap="none" baseline="0" dirty="0">
                <a:solidFill>
                  <a:schemeClr val="lt1"/>
                </a:solidFill>
                <a:latin typeface="Arial"/>
                <a:ea typeface="Arial"/>
                <a:cs typeface="Arial"/>
                <a:sym typeface="Arial"/>
              </a:rPr>
              <a:t>ID Theft</a:t>
            </a:r>
          </a:p>
          <a:p>
            <a:pPr marL="457200" marR="0" lvl="0" indent="-457200" algn="l" rtl="0">
              <a:spcBef>
                <a:spcPts val="1200"/>
              </a:spcBef>
              <a:spcAft>
                <a:spcPts val="0"/>
              </a:spcAft>
              <a:buClr>
                <a:schemeClr val="accent5"/>
              </a:buClr>
              <a:buSzPct val="101190"/>
              <a:buFont typeface="Arial" pitchFamily="34" charset="0"/>
              <a:buChar char="•"/>
            </a:pPr>
            <a:r>
              <a:rPr lang="en" sz="2800" b="0" i="0" u="none" strike="noStrike" cap="none" baseline="0" dirty="0">
                <a:solidFill>
                  <a:schemeClr val="lt1"/>
                </a:solidFill>
                <a:latin typeface="Arial"/>
                <a:ea typeface="Arial"/>
                <a:cs typeface="Arial"/>
                <a:sym typeface="Arial"/>
              </a:rPr>
              <a:t>The Patriot Act</a:t>
            </a:r>
          </a:p>
          <a:p>
            <a:pPr marL="457200" marR="0" lvl="0" indent="-457200" algn="l" rtl="0">
              <a:spcBef>
                <a:spcPts val="1200"/>
              </a:spcBef>
              <a:spcAft>
                <a:spcPts val="0"/>
              </a:spcAft>
              <a:buClr>
                <a:schemeClr val="accent5"/>
              </a:buClr>
              <a:buSzPct val="101190"/>
              <a:buFont typeface="Arial" pitchFamily="34" charset="0"/>
              <a:buChar char="•"/>
            </a:pPr>
            <a:r>
              <a:rPr lang="en" sz="2800" b="0" i="0" u="none" strike="noStrike" cap="none" baseline="0" dirty="0">
                <a:solidFill>
                  <a:schemeClr val="lt1"/>
                </a:solidFill>
                <a:latin typeface="Arial"/>
                <a:ea typeface="Arial"/>
                <a:cs typeface="Arial"/>
                <a:sym typeface="Arial"/>
              </a:rPr>
              <a:t>Online Gambling</a:t>
            </a:r>
          </a:p>
        </p:txBody>
      </p:sp>
      <p:sp>
        <p:nvSpPr>
          <p:cNvPr id="59" name="Shape 59"/>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dirty="0">
                <a:solidFill>
                  <a:schemeClr val="lt1"/>
                </a:solidFill>
                <a:latin typeface="Arial"/>
                <a:ea typeface="Arial"/>
                <a:cs typeface="Arial"/>
                <a:sym typeface="Arial"/>
              </a:rPr>
              <a:t>CyberCrime</a:t>
            </a:r>
          </a:p>
        </p:txBody>
      </p:sp>
      <p:sp>
        <p:nvSpPr>
          <p:cNvPr id="60" name="Shape 60"/>
          <p:cNvSpPr/>
          <p:nvPr/>
        </p:nvSpPr>
        <p:spPr>
          <a:xfrm>
            <a:off x="59472" y="65048"/>
            <a:ext cx="812799" cy="609599"/>
          </a:xfrm>
          <a:prstGeom prst="rect">
            <a:avLst/>
          </a:prstGeom>
          <a:blipFill>
            <a:blip r:embed="rId3"/>
            <a:stretch>
              <a:fillRect/>
            </a:stretch>
          </a:blipFill>
        </p:spPr>
      </p:sp>
    </p:spTree>
    <p:extLst>
      <p:ext uri="{BB962C8B-B14F-4D97-AF65-F5344CB8AC3E}">
        <p14:creationId xmlns:p14="http://schemas.microsoft.com/office/powerpoint/2010/main" val="1420155897"/>
      </p:ext>
    </p:extLst>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body" idx="4294967295"/>
          </p:nvPr>
        </p:nvSpPr>
        <p:spPr>
          <a:xfrm>
            <a:off x="352426" y="1463040"/>
            <a:ext cx="7680959" cy="4724400"/>
          </a:xfrm>
          <a:prstGeom prst="rect">
            <a:avLst/>
          </a:prstGeom>
          <a:noFill/>
          <a:ln>
            <a:noFill/>
          </a:ln>
        </p:spPr>
        <p:txBody>
          <a:bodyPr lIns="91425" tIns="45700" rIns="91425" bIns="45700" anchor="t" anchorCtr="0">
            <a:spAutoFit/>
          </a:bodyPr>
          <a:lstStyle/>
          <a:p>
            <a:pPr marL="457200" lvl="0" indent="-419100" rtl="0">
              <a:buClr>
                <a:schemeClr val="accent5"/>
              </a:buClr>
              <a:buSzPct val="277777"/>
              <a:buFont typeface="Arial"/>
              <a:buChar char="•"/>
            </a:pPr>
            <a:r>
              <a:rPr lang="en"/>
              <a:t>"a scam by which an e-mail user is duped into revealing personal or confidential information which the scammer can use illicitly" - Merriam-Webster </a:t>
            </a:r>
          </a:p>
          <a:p>
            <a:pPr marL="457200" lvl="0" indent="-419100" rtl="0">
              <a:buClr>
                <a:schemeClr val="accent5"/>
              </a:buClr>
              <a:buSzPct val="277777"/>
              <a:buFont typeface="Arial"/>
              <a:buChar char="•"/>
            </a:pPr>
            <a:r>
              <a:rPr lang="en"/>
              <a:t>Microsoft "Phone Phishers"</a:t>
            </a:r>
          </a:p>
          <a:p>
            <a:pPr marL="914400" lvl="1" indent="-381000" rtl="0">
              <a:buClr>
                <a:schemeClr val="accent1"/>
              </a:buClr>
              <a:buSzPct val="133333"/>
              <a:buFont typeface="Courier New"/>
              <a:buChar char="o"/>
            </a:pPr>
            <a:r>
              <a:rPr lang="en"/>
              <a:t>Call customer acting as a Microsoft technician</a:t>
            </a:r>
          </a:p>
          <a:p>
            <a:pPr marL="914400" lvl="1" indent="-381000" rtl="0">
              <a:buClr>
                <a:schemeClr val="accent1"/>
              </a:buClr>
              <a:buSzPct val="133333"/>
              <a:buFont typeface="Courier New"/>
              <a:buChar char="o"/>
            </a:pPr>
            <a:r>
              <a:rPr lang="en"/>
              <a:t>Gain the trust of the victim and eventually get them to give away usernames and passwords</a:t>
            </a:r>
          </a:p>
          <a:p>
            <a:pPr marL="914400" lvl="1" indent="-381000" rtl="0">
              <a:buClr>
                <a:schemeClr val="accent1"/>
              </a:buClr>
              <a:buSzPct val="133333"/>
              <a:buFont typeface="Courier New"/>
              <a:buChar char="o"/>
            </a:pPr>
            <a:r>
              <a:rPr lang="en"/>
              <a:t>Walk the victim step-by-step on how to disable their firewall and disable any kind of security program</a:t>
            </a:r>
          </a:p>
          <a:p>
            <a:pPr marL="914400" lvl="1" indent="-381000" rtl="0">
              <a:buClr>
                <a:schemeClr val="accent1"/>
              </a:buClr>
              <a:buSzPct val="133333"/>
              <a:buFont typeface="Courier New"/>
              <a:buChar char="o"/>
            </a:pPr>
            <a:r>
              <a:rPr lang="en"/>
              <a:t>Once this is done, the phisher gets the user to install malicious software to allow the phisher access to their computer.</a:t>
            </a:r>
          </a:p>
          <a:p>
            <a:pPr marL="457200" lvl="0" indent="-419100" rtl="0">
              <a:buClr>
                <a:schemeClr val="accent5"/>
              </a:buClr>
              <a:buSzPct val="277777"/>
              <a:buFont typeface="Arial"/>
              <a:buChar char="•"/>
            </a:pPr>
            <a:r>
              <a:rPr lang="en"/>
              <a:t>How to avoid this kind of phishing</a:t>
            </a:r>
          </a:p>
          <a:p>
            <a:pPr marL="914400" lvl="1" indent="-381000">
              <a:buClr>
                <a:schemeClr val="accent1"/>
              </a:buClr>
              <a:buSzPct val="133333"/>
              <a:buFont typeface="Courier New"/>
              <a:buChar char="o"/>
            </a:pPr>
            <a:r>
              <a:rPr lang="en"/>
              <a:t>If anyone calls you asking for information they are probably a phisher</a:t>
            </a:r>
          </a:p>
        </p:txBody>
      </p:sp>
      <p:sp>
        <p:nvSpPr>
          <p:cNvPr id="66" name="Shape 66"/>
          <p:cNvSpPr txBox="1">
            <a:spLocks noGrp="1"/>
          </p:cNvSpPr>
          <p:nvPr>
            <p:ph type="title"/>
          </p:nvPr>
        </p:nvSpPr>
        <p:spPr>
          <a:xfrm>
            <a:off x="352426" y="-28000"/>
            <a:ext cx="7680959" cy="13233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dirty="0" smtClean="0">
                <a:solidFill>
                  <a:schemeClr val="lt1"/>
                </a:solidFill>
                <a:latin typeface="Arial"/>
                <a:ea typeface="Arial"/>
                <a:cs typeface="Arial"/>
                <a:sym typeface="Arial"/>
              </a:rPr>
              <a:t>	Phishing</a:t>
            </a:r>
            <a:r>
              <a:rPr lang="en" sz="4000" b="0" i="0" u="none" strike="noStrike" cap="none" baseline="0" dirty="0">
                <a:solidFill>
                  <a:schemeClr val="lt1"/>
                </a:solidFill>
                <a:latin typeface="Arial"/>
                <a:ea typeface="Arial"/>
                <a:cs typeface="Arial"/>
                <a:sym typeface="Arial"/>
              </a:rPr>
              <a:t>								</a:t>
            </a:r>
            <a:r>
              <a:rPr lang="en" sz="1800" dirty="0"/>
              <a:t>Taylor Wood</a:t>
            </a:r>
          </a:p>
        </p:txBody>
      </p:sp>
      <p:sp>
        <p:nvSpPr>
          <p:cNvPr id="67" name="Shape 67"/>
          <p:cNvSpPr/>
          <p:nvPr/>
        </p:nvSpPr>
        <p:spPr>
          <a:xfrm>
            <a:off x="59472" y="65048"/>
            <a:ext cx="812799" cy="609599"/>
          </a:xfrm>
          <a:prstGeom prst="rect">
            <a:avLst/>
          </a:prstGeom>
          <a:blipFill>
            <a:blip r:embed="rId3"/>
            <a:stretch>
              <a:fillRect/>
            </a:stretch>
          </a:blipFill>
        </p:spPr>
      </p:sp>
      <p:sp>
        <p:nvSpPr>
          <p:cNvPr id="68" name="Shape 68"/>
          <p:cNvSpPr/>
          <p:nvPr/>
        </p:nvSpPr>
        <p:spPr>
          <a:xfrm>
            <a:off x="7021550" y="4986453"/>
            <a:ext cx="1932864" cy="1676399"/>
          </a:xfrm>
          <a:prstGeom prst="rect">
            <a:avLst/>
          </a:prstGeom>
          <a:blipFill>
            <a:blip r:embed="rId4"/>
            <a:stretch>
              <a:fillRect/>
            </a:stretch>
          </a:blipFill>
        </p:spPr>
      </p:sp>
    </p:spTree>
    <p:extLst>
      <p:ext uri="{BB962C8B-B14F-4D97-AF65-F5344CB8AC3E}">
        <p14:creationId xmlns:p14="http://schemas.microsoft.com/office/powerpoint/2010/main" val="1786083046"/>
      </p:ext>
    </p:extLst>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Shape 73"/>
          <p:cNvSpPr txBox="1">
            <a:spLocks noGrp="1"/>
          </p:cNvSpPr>
          <p:nvPr>
            <p:ph type="body" idx="4294967295"/>
          </p:nvPr>
        </p:nvSpPr>
        <p:spPr>
          <a:xfrm>
            <a:off x="352426" y="1463040"/>
            <a:ext cx="7680900" cy="4724400"/>
          </a:xfrm>
          <a:prstGeom prst="rect">
            <a:avLst/>
          </a:prstGeom>
          <a:noFill/>
          <a:ln>
            <a:noFill/>
          </a:ln>
        </p:spPr>
        <p:txBody>
          <a:bodyPr lIns="91425" tIns="45700" rIns="91425" bIns="45700" anchor="t" anchorCtr="0">
            <a:spAutoFit/>
          </a:bodyPr>
          <a:lstStyle/>
          <a:p>
            <a:pPr marL="457200" lvl="0" indent="-419100" rtl="0">
              <a:buClr>
                <a:schemeClr val="accent5"/>
              </a:buClr>
              <a:buSzPct val="277777"/>
              <a:buFont typeface="Arial"/>
              <a:buChar char="•"/>
            </a:pPr>
            <a:r>
              <a:rPr lang="en"/>
              <a:t>Email Phishing</a:t>
            </a:r>
          </a:p>
          <a:p>
            <a:pPr marL="457200" lvl="0" indent="-419100" rtl="0">
              <a:buClr>
                <a:schemeClr val="accent5"/>
              </a:buClr>
              <a:buSzPct val="277777"/>
              <a:buFont typeface="Arial"/>
              <a:buChar char="•"/>
            </a:pPr>
            <a:r>
              <a:rPr lang="en"/>
              <a:t>Fortunately, spam filters catch most phishers.</a:t>
            </a:r>
          </a:p>
          <a:p>
            <a:pPr marL="457200" lvl="0" indent="-419100" rtl="0">
              <a:buClr>
                <a:schemeClr val="accent5"/>
              </a:buClr>
              <a:buSzPct val="277777"/>
              <a:buFont typeface="Arial"/>
              <a:buChar char="•"/>
            </a:pPr>
            <a:r>
              <a:rPr lang="en"/>
              <a:t>How to avoid:</a:t>
            </a:r>
          </a:p>
          <a:p>
            <a:pPr marL="914400" lvl="1" indent="-381000" rtl="0">
              <a:buClr>
                <a:schemeClr val="accent1"/>
              </a:buClr>
              <a:buSzPct val="133333"/>
              <a:buFont typeface="Courier New"/>
              <a:buChar char="o"/>
            </a:pPr>
            <a:r>
              <a:rPr lang="en"/>
              <a:t>just with phone phishers, if they contact you its probably a scam.</a:t>
            </a:r>
          </a:p>
        </p:txBody>
      </p:sp>
      <p:sp>
        <p:nvSpPr>
          <p:cNvPr id="74" name="Shape 74"/>
          <p:cNvSpPr txBox="1">
            <a:spLocks noGrp="1"/>
          </p:cNvSpPr>
          <p:nvPr>
            <p:ph type="title"/>
          </p:nvPr>
        </p:nvSpPr>
        <p:spPr>
          <a:xfrm>
            <a:off x="352426" y="-28000"/>
            <a:ext cx="7680900" cy="13233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dirty="0" smtClean="0">
                <a:solidFill>
                  <a:schemeClr val="lt1"/>
                </a:solidFill>
                <a:latin typeface="Arial"/>
                <a:ea typeface="Arial"/>
                <a:cs typeface="Arial"/>
                <a:sym typeface="Arial"/>
              </a:rPr>
              <a:t>	Phishing</a:t>
            </a:r>
            <a:br>
              <a:rPr lang="en" sz="4000" b="0" i="0" u="none" strike="noStrike" cap="none" baseline="0" dirty="0" smtClean="0">
                <a:solidFill>
                  <a:schemeClr val="lt1"/>
                </a:solidFill>
                <a:latin typeface="Arial"/>
                <a:ea typeface="Arial"/>
                <a:cs typeface="Arial"/>
                <a:sym typeface="Arial"/>
              </a:rPr>
            </a:br>
            <a:endParaRPr lang="en" sz="4000" b="0" i="0" u="none" strike="noStrike" cap="none" baseline="0" dirty="0">
              <a:solidFill>
                <a:schemeClr val="lt1"/>
              </a:solidFill>
              <a:latin typeface="Arial"/>
              <a:ea typeface="Arial"/>
              <a:cs typeface="Arial"/>
              <a:sym typeface="Arial"/>
            </a:endParaRPr>
          </a:p>
        </p:txBody>
      </p:sp>
      <p:sp>
        <p:nvSpPr>
          <p:cNvPr id="75" name="Shape 75"/>
          <p:cNvSpPr/>
          <p:nvPr/>
        </p:nvSpPr>
        <p:spPr>
          <a:xfrm>
            <a:off x="59472" y="65048"/>
            <a:ext cx="812799" cy="609599"/>
          </a:xfrm>
          <a:prstGeom prst="rect">
            <a:avLst/>
          </a:prstGeom>
          <a:blipFill>
            <a:blip r:embed="rId3"/>
            <a:stretch>
              <a:fillRect/>
            </a:stretch>
          </a:blipFill>
        </p:spPr>
      </p:sp>
      <p:sp>
        <p:nvSpPr>
          <p:cNvPr id="76" name="Shape 76"/>
          <p:cNvSpPr/>
          <p:nvPr/>
        </p:nvSpPr>
        <p:spPr>
          <a:xfrm>
            <a:off x="7021550" y="4986453"/>
            <a:ext cx="1932863" cy="1676400"/>
          </a:xfrm>
          <a:prstGeom prst="rect">
            <a:avLst/>
          </a:prstGeom>
          <a:blipFill>
            <a:blip r:embed="rId4"/>
            <a:stretch>
              <a:fillRect/>
            </a:stretch>
          </a:blipFill>
        </p:spPr>
      </p:sp>
      <p:sp>
        <p:nvSpPr>
          <p:cNvPr id="77" name="Shape 77"/>
          <p:cNvSpPr/>
          <p:nvPr/>
        </p:nvSpPr>
        <p:spPr>
          <a:xfrm>
            <a:off x="352426" y="3164663"/>
            <a:ext cx="3040020" cy="3652199"/>
          </a:xfrm>
          <a:prstGeom prst="rect">
            <a:avLst/>
          </a:prstGeom>
          <a:blipFill>
            <a:blip r:embed="rId5"/>
            <a:stretch>
              <a:fillRect/>
            </a:stretch>
          </a:blipFill>
          <a:ln>
            <a:noFill/>
          </a:ln>
        </p:spPr>
      </p:sp>
    </p:spTree>
    <p:extLst>
      <p:ext uri="{BB962C8B-B14F-4D97-AF65-F5344CB8AC3E}">
        <p14:creationId xmlns:p14="http://schemas.microsoft.com/office/powerpoint/2010/main" val="4203681727"/>
      </p:ext>
    </p:extLst>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body" idx="4294967295"/>
          </p:nvPr>
        </p:nvSpPr>
        <p:spPr>
          <a:xfrm>
            <a:off x="352426" y="1491740"/>
            <a:ext cx="7680900" cy="4724400"/>
          </a:xfrm>
          <a:prstGeom prst="rect">
            <a:avLst/>
          </a:prstGeom>
          <a:noFill/>
          <a:ln>
            <a:noFill/>
          </a:ln>
        </p:spPr>
        <p:txBody>
          <a:bodyPr lIns="91425" tIns="45700" rIns="91425" bIns="45700" anchor="t" anchorCtr="0">
            <a:spAutoFit/>
          </a:bodyPr>
          <a:lstStyle/>
          <a:p>
            <a:endParaRPr/>
          </a:p>
        </p:txBody>
      </p:sp>
      <p:sp>
        <p:nvSpPr>
          <p:cNvPr id="83" name="Shape 83"/>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sz="4000" b="0" i="0" u="none" strike="noStrike" cap="none" baseline="0">
                <a:solidFill>
                  <a:schemeClr val="lt1"/>
                </a:solidFill>
                <a:latin typeface="Arial"/>
                <a:ea typeface="Arial"/>
                <a:cs typeface="Arial"/>
                <a:sym typeface="Arial"/>
              </a:rPr>
              <a:t>Phishing</a:t>
            </a:r>
          </a:p>
        </p:txBody>
      </p:sp>
      <p:sp>
        <p:nvSpPr>
          <p:cNvPr id="84" name="Shape 84"/>
          <p:cNvSpPr/>
          <p:nvPr/>
        </p:nvSpPr>
        <p:spPr>
          <a:xfrm>
            <a:off x="59472" y="65048"/>
            <a:ext cx="812799" cy="609599"/>
          </a:xfrm>
          <a:prstGeom prst="rect">
            <a:avLst/>
          </a:prstGeom>
          <a:blipFill>
            <a:blip r:embed="rId3"/>
            <a:stretch>
              <a:fillRect/>
            </a:stretch>
          </a:blipFill>
        </p:spPr>
      </p:sp>
      <p:sp>
        <p:nvSpPr>
          <p:cNvPr id="85" name="Shape 85"/>
          <p:cNvSpPr/>
          <p:nvPr/>
        </p:nvSpPr>
        <p:spPr>
          <a:xfrm>
            <a:off x="7021550" y="4986453"/>
            <a:ext cx="1932863" cy="1676400"/>
          </a:xfrm>
          <a:prstGeom prst="rect">
            <a:avLst/>
          </a:prstGeom>
          <a:blipFill>
            <a:blip r:embed="rId4"/>
            <a:stretch>
              <a:fillRect/>
            </a:stretch>
          </a:blipFill>
        </p:spPr>
      </p:sp>
      <p:sp>
        <p:nvSpPr>
          <p:cNvPr id="86" name="Shape 86"/>
          <p:cNvSpPr/>
          <p:nvPr/>
        </p:nvSpPr>
        <p:spPr>
          <a:xfrm>
            <a:off x="352426" y="1476874"/>
            <a:ext cx="6320780" cy="4739265"/>
          </a:xfrm>
          <a:prstGeom prst="rect">
            <a:avLst/>
          </a:prstGeom>
          <a:blipFill>
            <a:blip r:embed="rId5"/>
            <a:stretch>
              <a:fillRect/>
            </a:stretch>
          </a:blipFill>
          <a:ln>
            <a:noFill/>
          </a:ln>
        </p:spPr>
      </p:sp>
    </p:spTree>
    <p:extLst>
      <p:ext uri="{BB962C8B-B14F-4D97-AF65-F5344CB8AC3E}">
        <p14:creationId xmlns:p14="http://schemas.microsoft.com/office/powerpoint/2010/main" val="3787000547"/>
      </p:ext>
    </p:extLst>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txBox="1">
            <a:spLocks noGrp="1"/>
          </p:cNvSpPr>
          <p:nvPr>
            <p:ph type="body" idx="4294967295"/>
          </p:nvPr>
        </p:nvSpPr>
        <p:spPr>
          <a:xfrm>
            <a:off x="352426" y="1491740"/>
            <a:ext cx="7680900" cy="4724400"/>
          </a:xfrm>
          <a:prstGeom prst="rect">
            <a:avLst/>
          </a:prstGeom>
          <a:noFill/>
          <a:ln>
            <a:noFill/>
          </a:ln>
        </p:spPr>
        <p:txBody>
          <a:bodyPr lIns="91425" tIns="45700" rIns="91425" bIns="45700" anchor="t" anchorCtr="0">
            <a:spAutoFit/>
          </a:bodyPr>
          <a:lstStyle/>
          <a:p>
            <a:pPr marL="457200" lvl="0" indent="-419100" rtl="0">
              <a:buClr>
                <a:schemeClr val="accent5"/>
              </a:buClr>
              <a:buSzPct val="166666"/>
              <a:buFont typeface="Arial"/>
              <a:buAutoNum type="arabicPeriod"/>
            </a:pPr>
            <a:r>
              <a:rPr lang="en"/>
              <a:t>Guard Against Spam</a:t>
            </a:r>
          </a:p>
          <a:p>
            <a:pPr marL="457200" lvl="0" indent="-419100" rtl="0">
              <a:buClr>
                <a:schemeClr val="accent5"/>
              </a:buClr>
              <a:buSzPct val="166666"/>
              <a:buFont typeface="Arial"/>
              <a:buAutoNum type="arabicPeriod"/>
            </a:pPr>
            <a:r>
              <a:rPr lang="en"/>
              <a:t>Communicate information only through a phone (if you call them) and a secure website</a:t>
            </a:r>
          </a:p>
          <a:p>
            <a:pPr marL="457200" lvl="0" indent="-419100" rtl="0">
              <a:buClr>
                <a:schemeClr val="accent5"/>
              </a:buClr>
              <a:buSzPct val="166666"/>
              <a:buFont typeface="Arial"/>
              <a:buAutoNum type="arabicPeriod"/>
            </a:pPr>
            <a:r>
              <a:rPr lang="en"/>
              <a:t>Do not click on links or download any files that are sent to you</a:t>
            </a:r>
          </a:p>
          <a:p>
            <a:pPr marL="914400" lvl="1" indent="-381000" rtl="0">
              <a:buClr>
                <a:schemeClr val="accent1"/>
              </a:buClr>
              <a:buSzPct val="150000"/>
              <a:buFont typeface="Arial"/>
              <a:buAutoNum type="alphaLcPeriod"/>
            </a:pPr>
            <a:r>
              <a:rPr lang="en" sz="1600"/>
              <a:t>phishers create websites that look and mimic the real site</a:t>
            </a:r>
          </a:p>
          <a:p>
            <a:pPr marL="457200" lvl="0" indent="-419100" rtl="0">
              <a:buClr>
                <a:schemeClr val="accent5"/>
              </a:buClr>
              <a:buSzPct val="166666"/>
              <a:buFont typeface="Arial"/>
              <a:buAutoNum type="arabicPeriod"/>
            </a:pPr>
            <a:r>
              <a:rPr lang="en"/>
              <a:t>Even if they are family or friends, never email personal or financial information</a:t>
            </a:r>
          </a:p>
          <a:p>
            <a:pPr marL="457200" lvl="0" indent="-419100" rtl="0">
              <a:buClr>
                <a:schemeClr val="accent5"/>
              </a:buClr>
              <a:buSzPct val="166666"/>
              <a:buFont typeface="Arial"/>
              <a:buAutoNum type="arabicPeriod"/>
            </a:pPr>
            <a:r>
              <a:rPr lang="en"/>
              <a:t>Check your online bank account often to make sure no activity that you didn't approve of is going on.</a:t>
            </a:r>
          </a:p>
          <a:p>
            <a:endParaRPr lang="en"/>
          </a:p>
        </p:txBody>
      </p:sp>
      <p:sp>
        <p:nvSpPr>
          <p:cNvPr id="92" name="Shape 92"/>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a:t>Ways to Prevent Phishing</a:t>
            </a:r>
          </a:p>
        </p:txBody>
      </p:sp>
      <p:sp>
        <p:nvSpPr>
          <p:cNvPr id="93" name="Shape 93"/>
          <p:cNvSpPr/>
          <p:nvPr/>
        </p:nvSpPr>
        <p:spPr>
          <a:xfrm>
            <a:off x="59472" y="65048"/>
            <a:ext cx="812799" cy="609599"/>
          </a:xfrm>
          <a:prstGeom prst="rect">
            <a:avLst/>
          </a:prstGeom>
          <a:blipFill>
            <a:blip r:embed="rId3"/>
            <a:stretch>
              <a:fillRect/>
            </a:stretch>
          </a:blipFill>
        </p:spPr>
      </p:sp>
      <p:sp>
        <p:nvSpPr>
          <p:cNvPr id="94" name="Shape 94"/>
          <p:cNvSpPr/>
          <p:nvPr/>
        </p:nvSpPr>
        <p:spPr>
          <a:xfrm>
            <a:off x="7021550" y="4986453"/>
            <a:ext cx="1932863" cy="1676400"/>
          </a:xfrm>
          <a:prstGeom prst="rect">
            <a:avLst/>
          </a:prstGeom>
          <a:blipFill>
            <a:blip r:embed="rId4"/>
            <a:stretch>
              <a:fillRect/>
            </a:stretch>
          </a:blipFill>
        </p:spPr>
      </p:sp>
    </p:spTree>
    <p:extLst>
      <p:ext uri="{BB962C8B-B14F-4D97-AF65-F5344CB8AC3E}">
        <p14:creationId xmlns:p14="http://schemas.microsoft.com/office/powerpoint/2010/main" val="2256712197"/>
      </p:ext>
    </p:extLst>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Shape 99"/>
          <p:cNvSpPr txBox="1">
            <a:spLocks noGrp="1"/>
          </p:cNvSpPr>
          <p:nvPr>
            <p:ph type="body" idx="4294967295"/>
          </p:nvPr>
        </p:nvSpPr>
        <p:spPr>
          <a:xfrm>
            <a:off x="352426" y="1491740"/>
            <a:ext cx="7680900" cy="4724400"/>
          </a:xfrm>
          <a:prstGeom prst="rect">
            <a:avLst/>
          </a:prstGeom>
          <a:noFill/>
          <a:ln>
            <a:noFill/>
          </a:ln>
        </p:spPr>
        <p:txBody>
          <a:bodyPr lIns="91425" tIns="45700" rIns="91425" bIns="45700" anchor="t" anchorCtr="0">
            <a:spAutoFit/>
          </a:bodyPr>
          <a:lstStyle/>
          <a:p>
            <a:pPr marL="457200" lvl="0" indent="-381000" rtl="0">
              <a:lnSpc>
                <a:spcPct val="150000"/>
              </a:lnSpc>
              <a:buClr>
                <a:schemeClr val="accent5"/>
              </a:buClr>
              <a:buSzPct val="166666"/>
              <a:buFont typeface="Arial"/>
              <a:buChar char="•"/>
            </a:pPr>
            <a:r>
              <a:rPr lang="en" sz="2400"/>
              <a:t>More Targeted</a:t>
            </a:r>
          </a:p>
          <a:p>
            <a:pPr marL="457200" lvl="0" indent="-381000" rtl="0">
              <a:lnSpc>
                <a:spcPct val="150000"/>
              </a:lnSpc>
              <a:buClr>
                <a:schemeClr val="accent5"/>
              </a:buClr>
              <a:buSzPct val="166666"/>
              <a:buFont typeface="Arial"/>
              <a:buChar char="•"/>
            </a:pPr>
            <a:r>
              <a:rPr lang="en" sz="2400"/>
              <a:t>Specific organization or group</a:t>
            </a:r>
          </a:p>
          <a:p>
            <a:pPr marL="457200" lvl="0" indent="-381000" rtl="0">
              <a:lnSpc>
                <a:spcPct val="150000"/>
              </a:lnSpc>
              <a:buClr>
                <a:schemeClr val="accent5"/>
              </a:buClr>
              <a:buSzPct val="166666"/>
              <a:buFont typeface="Arial"/>
              <a:buChar char="•"/>
            </a:pPr>
            <a:r>
              <a:rPr lang="en" sz="2400"/>
              <a:t>Corporate espionage</a:t>
            </a:r>
          </a:p>
          <a:p>
            <a:pPr marL="914400" lvl="1" indent="-381000" rtl="0">
              <a:lnSpc>
                <a:spcPct val="150000"/>
              </a:lnSpc>
              <a:buClr>
                <a:schemeClr val="accent1"/>
              </a:buClr>
              <a:buSzPct val="100000"/>
              <a:buFont typeface="Courier New"/>
              <a:buChar char="o"/>
            </a:pPr>
            <a:r>
              <a:rPr lang="en" sz="2400"/>
              <a:t>Whaling</a:t>
            </a:r>
          </a:p>
        </p:txBody>
      </p:sp>
      <p:sp>
        <p:nvSpPr>
          <p:cNvPr id="100" name="Shape 100"/>
          <p:cNvSpPr txBox="1">
            <a:spLocks noGrp="1"/>
          </p:cNvSpPr>
          <p:nvPr>
            <p:ph type="title"/>
          </p:nvPr>
        </p:nvSpPr>
        <p:spPr>
          <a:xfrm>
            <a:off x="352426" y="228600"/>
            <a:ext cx="7680900" cy="1066799"/>
          </a:xfrm>
          <a:prstGeom prst="rect">
            <a:avLst/>
          </a:prstGeom>
          <a:noFill/>
          <a:ln>
            <a:noFill/>
          </a:ln>
        </p:spPr>
        <p:txBody>
          <a:bodyPr lIns="91425" tIns="45700" rIns="91425" bIns="45700" anchor="b" anchorCtr="0">
            <a:spAutoFit/>
          </a:bodyPr>
          <a:lstStyle/>
          <a:p>
            <a:pPr marL="0" marR="0" lvl="0" indent="0" algn="l" rtl="0">
              <a:spcBef>
                <a:spcPts val="400"/>
              </a:spcBef>
              <a:buClr>
                <a:schemeClr val="lt1"/>
              </a:buClr>
              <a:buSzPct val="25000"/>
              <a:buFont typeface="Arial"/>
              <a:buNone/>
            </a:pPr>
            <a:r>
              <a:rPr lang="en"/>
              <a:t>Types: Spear Phishing</a:t>
            </a:r>
          </a:p>
        </p:txBody>
      </p:sp>
      <p:sp>
        <p:nvSpPr>
          <p:cNvPr id="101" name="Shape 101"/>
          <p:cNvSpPr/>
          <p:nvPr/>
        </p:nvSpPr>
        <p:spPr>
          <a:xfrm>
            <a:off x="59472" y="65048"/>
            <a:ext cx="812799" cy="609599"/>
          </a:xfrm>
          <a:prstGeom prst="rect">
            <a:avLst/>
          </a:prstGeom>
          <a:blipFill>
            <a:blip r:embed="rId3"/>
            <a:stretch>
              <a:fillRect/>
            </a:stretch>
          </a:blipFill>
        </p:spPr>
      </p:sp>
      <p:sp>
        <p:nvSpPr>
          <p:cNvPr id="102" name="Shape 102"/>
          <p:cNvSpPr/>
          <p:nvPr/>
        </p:nvSpPr>
        <p:spPr>
          <a:xfrm>
            <a:off x="7021550" y="4986453"/>
            <a:ext cx="1932863" cy="1676400"/>
          </a:xfrm>
          <a:prstGeom prst="rect">
            <a:avLst/>
          </a:prstGeom>
          <a:blipFill>
            <a:blip r:embed="rId4"/>
            <a:stretch>
              <a:fillRect/>
            </a:stretch>
          </a:blipFill>
        </p:spPr>
      </p:sp>
    </p:spTree>
    <p:extLst>
      <p:ext uri="{BB962C8B-B14F-4D97-AF65-F5344CB8AC3E}">
        <p14:creationId xmlns:p14="http://schemas.microsoft.com/office/powerpoint/2010/main" val="3565881028"/>
      </p:ext>
    </p:extLst>
  </p:cSld>
  <p:clrMapOvr>
    <a:masterClrMapping/>
  </p:clrMapOvr>
  <p:transition spd="slow">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TC101790491[[fn=Mylar]]</Template>
  <TotalTime>29</TotalTime>
  <Words>2132</Words>
  <Application>Microsoft Office PowerPoint</Application>
  <PresentationFormat>On-screen Show (4:3)</PresentationFormat>
  <Paragraphs>249</Paragraphs>
  <Slides>36</Slides>
  <Notes>35</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Mylar</vt:lpstr>
      <vt:lpstr>CyberCrime</vt:lpstr>
      <vt:lpstr>CyberCrime</vt:lpstr>
      <vt:lpstr>CyberCrime</vt:lpstr>
      <vt:lpstr>CyberCrime</vt:lpstr>
      <vt:lpstr> Phishing        Taylor Wood</vt:lpstr>
      <vt:lpstr> Phishing </vt:lpstr>
      <vt:lpstr>Phishing</vt:lpstr>
      <vt:lpstr>Ways to Prevent Phishing</vt:lpstr>
      <vt:lpstr>Types: Spear Phishing</vt:lpstr>
      <vt:lpstr>Types: Tabnabbing</vt:lpstr>
      <vt:lpstr>Chloë Wallace</vt:lpstr>
      <vt:lpstr>Recruiting Money Mules</vt:lpstr>
      <vt:lpstr>Suspicious Job Advertisements</vt:lpstr>
      <vt:lpstr>The Job of a Money Mule</vt:lpstr>
      <vt:lpstr>What is the damage? </vt:lpstr>
      <vt:lpstr>Ethical Considerations</vt:lpstr>
      <vt:lpstr>Corporate Espionage</vt:lpstr>
      <vt:lpstr>Corporate Espionage</vt:lpstr>
      <vt:lpstr>Corporate Espionage</vt:lpstr>
      <vt:lpstr>Corporate Espionage - Notable Instances</vt:lpstr>
      <vt:lpstr>Impacts of Corporate Espionage</vt:lpstr>
      <vt:lpstr>ID Theft - Beginning Information</vt:lpstr>
      <vt:lpstr>ID Theft - Techniques</vt:lpstr>
      <vt:lpstr>ID Theft</vt:lpstr>
      <vt:lpstr>ID Theft</vt:lpstr>
      <vt:lpstr>The Patriot Act</vt:lpstr>
      <vt:lpstr>PowerPoint Presentation</vt:lpstr>
      <vt:lpstr>PowerPoint Presentation</vt:lpstr>
      <vt:lpstr>Online Gambling</vt:lpstr>
      <vt:lpstr>Description</vt:lpstr>
      <vt:lpstr>History</vt:lpstr>
      <vt:lpstr>Legal Controversies</vt:lpstr>
      <vt:lpstr>Ethical Issues</vt:lpstr>
      <vt:lpstr>Conclusion</vt:lpstr>
      <vt:lpstr>Thank you!</vt:lpstr>
      <vt:lpstr>Sources</vt:lpstr>
    </vt:vector>
  </TitlesOfParts>
  <Company>Intel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CyberCrime</dc:title>
  <dc:creator>Peter Vascones</dc:creator>
  <cp:lastModifiedBy>Vascones, Pedro M</cp:lastModifiedBy>
  <cp:revision>8</cp:revision>
  <dcterms:created xsi:type="dcterms:W3CDTF">2012-11-27T22:08:06Z</dcterms:created>
  <dcterms:modified xsi:type="dcterms:W3CDTF">2012-12-03T17:18:32Z</dcterms:modified>
</cp:coreProperties>
</file>